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1" r:id="rId2"/>
    <p:sldId id="256" r:id="rId3"/>
    <p:sldId id="262" r:id="rId4"/>
    <p:sldId id="263" r:id="rId5"/>
    <p:sldId id="264" r:id="rId6"/>
    <p:sldId id="260" r:id="rId7"/>
    <p:sldId id="259" r:id="rId8"/>
    <p:sldId id="265" r:id="rId9"/>
    <p:sldId id="317" r:id="rId10"/>
    <p:sldId id="310" r:id="rId11"/>
    <p:sldId id="309" r:id="rId12"/>
    <p:sldId id="318" r:id="rId13"/>
    <p:sldId id="267" r:id="rId14"/>
    <p:sldId id="268" r:id="rId15"/>
    <p:sldId id="269" r:id="rId16"/>
    <p:sldId id="270" r:id="rId17"/>
    <p:sldId id="271" r:id="rId18"/>
    <p:sldId id="273" r:id="rId19"/>
    <p:sldId id="314" r:id="rId20"/>
    <p:sldId id="315" r:id="rId21"/>
    <p:sldId id="316" r:id="rId22"/>
    <p:sldId id="274" r:id="rId23"/>
    <p:sldId id="276" r:id="rId24"/>
    <p:sldId id="278" r:id="rId25"/>
    <p:sldId id="279" r:id="rId26"/>
    <p:sldId id="281" r:id="rId27"/>
    <p:sldId id="282" r:id="rId28"/>
    <p:sldId id="283" r:id="rId29"/>
    <p:sldId id="284" r:id="rId30"/>
    <p:sldId id="288" r:id="rId31"/>
    <p:sldId id="289" r:id="rId32"/>
    <p:sldId id="290" r:id="rId33"/>
    <p:sldId id="291" r:id="rId34"/>
    <p:sldId id="294" r:id="rId35"/>
    <p:sldId id="296" r:id="rId36"/>
    <p:sldId id="297" r:id="rId37"/>
    <p:sldId id="298" r:id="rId38"/>
    <p:sldId id="299" r:id="rId39"/>
    <p:sldId id="301" r:id="rId40"/>
    <p:sldId id="302" r:id="rId41"/>
    <p:sldId id="303" r:id="rId42"/>
    <p:sldId id="304" r:id="rId43"/>
    <p:sldId id="305" r:id="rId44"/>
    <p:sldId id="306" r:id="rId45"/>
    <p:sldId id="307" r:id="rId46"/>
    <p:sldId id="308" r:id="rId47"/>
  </p:sldIdLst>
  <p:sldSz cx="12192000" cy="6858000"/>
  <p:notesSz cx="9945688"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9" d="100"/>
          <a:sy n="79" d="100"/>
        </p:scale>
        <p:origin x="2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ECC4E4-8D46-414F-AB7B-E171C226355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E6A763C-CC2E-4DCD-AD44-28F2F14864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56404BE-8EB7-4206-A994-34644C2AADB4}"/>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5" name="Espace réservé du pied de page 4">
            <a:extLst>
              <a:ext uri="{FF2B5EF4-FFF2-40B4-BE49-F238E27FC236}">
                <a16:creationId xmlns:a16="http://schemas.microsoft.com/office/drawing/2014/main" id="{E25B0AEC-FA47-4D17-9AD7-3E1422C2BA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EFBE09-D74E-492A-9572-E8C5F523FCA2}"/>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1368771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22399D-DC6F-4028-B87D-A534DEC09F7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33B615B-0362-4797-A042-4572CAC60AC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3B2FBA-8793-446F-A62E-5C303AF53992}"/>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5" name="Espace réservé du pied de page 4">
            <a:extLst>
              <a:ext uri="{FF2B5EF4-FFF2-40B4-BE49-F238E27FC236}">
                <a16:creationId xmlns:a16="http://schemas.microsoft.com/office/drawing/2014/main" id="{4775C225-22BF-4339-90A0-8DADF354E8A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8395A2-CF3A-466D-9AA3-C1E1F4C996E2}"/>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2262127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92CD6A3-CDB4-4193-B719-A6232BB59DA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1F94FEC-B449-4937-A155-DB071F48528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C0866EA-A6DD-4DDC-8259-B3D4EAD81DE3}"/>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5" name="Espace réservé du pied de page 4">
            <a:extLst>
              <a:ext uri="{FF2B5EF4-FFF2-40B4-BE49-F238E27FC236}">
                <a16:creationId xmlns:a16="http://schemas.microsoft.com/office/drawing/2014/main" id="{588A9B35-836F-43A9-A19F-B02FD6EF17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B81668-235A-48EB-95E8-B528963F8D1A}"/>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2223511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C2AF5E-478E-469A-AEEF-83925339EDB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85EF4F7-5167-46A4-AD0D-11ED4718747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DAE6E8-8399-48B2-A839-4F89ADCC31DE}"/>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5" name="Espace réservé du pied de page 4">
            <a:extLst>
              <a:ext uri="{FF2B5EF4-FFF2-40B4-BE49-F238E27FC236}">
                <a16:creationId xmlns:a16="http://schemas.microsoft.com/office/drawing/2014/main" id="{800E847B-D319-42F7-B416-87EB137A46A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987170-70C0-4A97-8DF5-F21D5FA4756E}"/>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3077356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3F8A8D-A997-4F95-9B42-8F7556D7C7A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2EA4824-F315-4995-AA84-CD7EC9B2EA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2EDEAE2-0ABA-408A-BD21-971B4B0C5454}"/>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5" name="Espace réservé du pied de page 4">
            <a:extLst>
              <a:ext uri="{FF2B5EF4-FFF2-40B4-BE49-F238E27FC236}">
                <a16:creationId xmlns:a16="http://schemas.microsoft.com/office/drawing/2014/main" id="{FC9CDDBB-72D1-4950-8872-D434A4FE46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818DC0-7D67-47FD-B7D7-4B254EF3097C}"/>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2202663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1F3847-2D91-4C79-B406-A420F215335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E2A10A-A387-4915-B37B-1573411DF06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EDF5D66-8FE0-4542-B12D-8C4FEF83CF9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D408AAE-0B6A-4BB2-8D2D-116147A429A5}"/>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6" name="Espace réservé du pied de page 5">
            <a:extLst>
              <a:ext uri="{FF2B5EF4-FFF2-40B4-BE49-F238E27FC236}">
                <a16:creationId xmlns:a16="http://schemas.microsoft.com/office/drawing/2014/main" id="{9A2EA9DC-F24E-4710-9126-C793DB9BDF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582E7E7-2F8C-45D0-9373-ECE7CBB61D61}"/>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335718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C0D94-0AE4-4EF3-BEAA-3EDE45AFC74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0B6AB82-218E-4947-B5C2-14C42A7E38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D8BA0C5-4628-4963-9C2D-237F8060F1B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3784844-056D-469D-8FA9-C06A1218C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62F6C3-3A51-4E90-A802-5574F52C380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B7142B0-7F31-493E-994A-92E7BC2459DE}"/>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8" name="Espace réservé du pied de page 7">
            <a:extLst>
              <a:ext uri="{FF2B5EF4-FFF2-40B4-BE49-F238E27FC236}">
                <a16:creationId xmlns:a16="http://schemas.microsoft.com/office/drawing/2014/main" id="{40FB0DA2-F30E-41EA-ABFB-6DF6D69EE23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C8A37F3-9730-4562-9C70-833D91F50E5C}"/>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352888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A35DE-37B0-4C73-BF14-DA28D9FD68A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1D33D08-2172-4513-81BE-FACEAFCBEBD5}"/>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4" name="Espace réservé du pied de page 3">
            <a:extLst>
              <a:ext uri="{FF2B5EF4-FFF2-40B4-BE49-F238E27FC236}">
                <a16:creationId xmlns:a16="http://schemas.microsoft.com/office/drawing/2014/main" id="{F771851A-15C0-4D1E-9785-9405F077005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4860210-66C7-4A94-BF9C-EA356F78AEA6}"/>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111339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F1EF39-B99E-4152-86C2-9F57875165D7}"/>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3" name="Espace réservé du pied de page 2">
            <a:extLst>
              <a:ext uri="{FF2B5EF4-FFF2-40B4-BE49-F238E27FC236}">
                <a16:creationId xmlns:a16="http://schemas.microsoft.com/office/drawing/2014/main" id="{8F4AE214-19B6-44B7-BFF5-3E1B2273A9E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6502821-636C-4A18-9047-3D9E0FF7B424}"/>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281449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3A3C8F-55AE-4A50-B6A9-58FE1370B38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FC688EE-0CFD-4DAB-8EB9-7447C858D9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A33C6FD-E5B6-4FC8-8EDD-CAF0C9BF9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DCE68D6-2B22-43F9-A4D2-B3FF4C6AFF40}"/>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6" name="Espace réservé du pied de page 5">
            <a:extLst>
              <a:ext uri="{FF2B5EF4-FFF2-40B4-BE49-F238E27FC236}">
                <a16:creationId xmlns:a16="http://schemas.microsoft.com/office/drawing/2014/main" id="{24DC7F49-D458-48E9-BBB5-2CAD0FB8B4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A6762FF-7821-4964-B003-91E0EDF56335}"/>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196757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B1FAA6-8287-4D67-9DCD-7B4B2169789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CDEE222-ED47-4390-8875-53635C1DD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A4AD5A6-CA03-4F28-82C1-B5B926EC2C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FCF61D3-4112-430A-BABC-AF63F969A6B6}"/>
              </a:ext>
            </a:extLst>
          </p:cNvPr>
          <p:cNvSpPr>
            <a:spLocks noGrp="1"/>
          </p:cNvSpPr>
          <p:nvPr>
            <p:ph type="dt" sz="half" idx="10"/>
          </p:nvPr>
        </p:nvSpPr>
        <p:spPr/>
        <p:txBody>
          <a:bodyPr/>
          <a:lstStyle/>
          <a:p>
            <a:fld id="{CCFA221D-3E6A-4632-9AA7-DB39E40AC6ED}" type="datetimeFigureOut">
              <a:rPr lang="fr-FR" smtClean="0"/>
              <a:t>05/08/2022</a:t>
            </a:fld>
            <a:endParaRPr lang="fr-FR"/>
          </a:p>
        </p:txBody>
      </p:sp>
      <p:sp>
        <p:nvSpPr>
          <p:cNvPr id="6" name="Espace réservé du pied de page 5">
            <a:extLst>
              <a:ext uri="{FF2B5EF4-FFF2-40B4-BE49-F238E27FC236}">
                <a16:creationId xmlns:a16="http://schemas.microsoft.com/office/drawing/2014/main" id="{FBCD0A52-52C3-4135-9BDA-23318EC0099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A5145C7-1A6B-4214-A97E-257F2947CB3A}"/>
              </a:ext>
            </a:extLst>
          </p:cNvPr>
          <p:cNvSpPr>
            <a:spLocks noGrp="1"/>
          </p:cNvSpPr>
          <p:nvPr>
            <p:ph type="sldNum" sz="quarter" idx="12"/>
          </p:nvPr>
        </p:nvSpPr>
        <p:spPr/>
        <p:txBody>
          <a:bodyPr/>
          <a:lstStyle/>
          <a:p>
            <a:fld id="{1C83A109-F92D-4170-9D48-AA555E78E061}" type="slidenum">
              <a:rPr lang="fr-FR" smtClean="0"/>
              <a:t>‹N°›</a:t>
            </a:fld>
            <a:endParaRPr lang="fr-FR"/>
          </a:p>
        </p:txBody>
      </p:sp>
    </p:spTree>
    <p:extLst>
      <p:ext uri="{BB962C8B-B14F-4D97-AF65-F5344CB8AC3E}">
        <p14:creationId xmlns:p14="http://schemas.microsoft.com/office/powerpoint/2010/main" val="3619245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A6C392B-F873-43A0-AC3A-271100882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EDEF909-7085-4083-9EF5-B2CE47C6C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039EBC-5A52-44A2-92F4-EC3A4D851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A221D-3E6A-4632-9AA7-DB39E40AC6ED}" type="datetimeFigureOut">
              <a:rPr lang="fr-FR" smtClean="0"/>
              <a:t>05/08/2022</a:t>
            </a:fld>
            <a:endParaRPr lang="fr-FR"/>
          </a:p>
        </p:txBody>
      </p:sp>
      <p:sp>
        <p:nvSpPr>
          <p:cNvPr id="5" name="Espace réservé du pied de page 4">
            <a:extLst>
              <a:ext uri="{FF2B5EF4-FFF2-40B4-BE49-F238E27FC236}">
                <a16:creationId xmlns:a16="http://schemas.microsoft.com/office/drawing/2014/main" id="{216DC31D-D358-4F20-8CF9-2D903960B7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C1278C5-C0DF-4BCA-B035-47BCDBFEAD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3A109-F92D-4170-9D48-AA555E78E061}" type="slidenum">
              <a:rPr lang="fr-FR" smtClean="0"/>
              <a:t>‹N°›</a:t>
            </a:fld>
            <a:endParaRPr lang="fr-FR"/>
          </a:p>
        </p:txBody>
      </p:sp>
    </p:spTree>
    <p:extLst>
      <p:ext uri="{BB962C8B-B14F-4D97-AF65-F5344CB8AC3E}">
        <p14:creationId xmlns:p14="http://schemas.microsoft.com/office/powerpoint/2010/main" val="447607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910335-C8D8-8A38-1C05-FB12B0EEBF84}"/>
              </a:ext>
            </a:extLst>
          </p:cNvPr>
          <p:cNvSpPr>
            <a:spLocks noGrp="1"/>
          </p:cNvSpPr>
          <p:nvPr>
            <p:ph type="title"/>
          </p:nvPr>
        </p:nvSpPr>
        <p:spPr/>
        <p:txBody>
          <a:bodyPr/>
          <a:lstStyle/>
          <a:p>
            <a:r>
              <a:rPr lang="fr-FR" dirty="0"/>
              <a:t>Biographie</a:t>
            </a:r>
            <a:br>
              <a:rPr lang="fr-FR" dirty="0"/>
            </a:br>
            <a:endParaRPr lang="fr-FR" dirty="0"/>
          </a:p>
        </p:txBody>
      </p:sp>
      <p:sp>
        <p:nvSpPr>
          <p:cNvPr id="3" name="Espace réservé du contenu 2">
            <a:extLst>
              <a:ext uri="{FF2B5EF4-FFF2-40B4-BE49-F238E27FC236}">
                <a16:creationId xmlns:a16="http://schemas.microsoft.com/office/drawing/2014/main" id="{5F01D50B-58C8-3624-87CA-F359695A8F81}"/>
              </a:ext>
            </a:extLst>
          </p:cNvPr>
          <p:cNvSpPr>
            <a:spLocks noGrp="1"/>
          </p:cNvSpPr>
          <p:nvPr>
            <p:ph idx="1"/>
          </p:nvPr>
        </p:nvSpPr>
        <p:spPr>
          <a:xfrm>
            <a:off x="838200" y="1825625"/>
            <a:ext cx="10515600" cy="4667250"/>
          </a:xfrm>
        </p:spPr>
        <p:txBody>
          <a:bodyPr>
            <a:normAutofit fontScale="85000" lnSpcReduction="20000"/>
          </a:bodyPr>
          <a:lstStyle/>
          <a:p>
            <a:pPr marL="0" indent="0" algn="l">
              <a:buNone/>
            </a:pPr>
            <a:r>
              <a:rPr lang="fr-FR" b="0" i="0" dirty="0">
                <a:solidFill>
                  <a:srgbClr val="000000"/>
                </a:solidFill>
                <a:effectLst/>
                <a:latin typeface="Inter"/>
              </a:rPr>
              <a:t>Née à Colmar (F), Fabienne Rosalina, artiste peintre autodidacte depuis 1990, jongle avec les matières, les reliefs et les incrustations. Derrière chaque toile se cachent un langage de combinaisons et de compositions. Ses </a:t>
            </a:r>
            <a:r>
              <a:rPr lang="fr-FR" b="0" i="0" dirty="0" err="1">
                <a:solidFill>
                  <a:srgbClr val="000000"/>
                </a:solidFill>
                <a:effectLst/>
                <a:latin typeface="Inter"/>
              </a:rPr>
              <a:t>oeuvres</a:t>
            </a:r>
            <a:r>
              <a:rPr lang="fr-FR" b="0" i="0" dirty="0">
                <a:solidFill>
                  <a:srgbClr val="000000"/>
                </a:solidFill>
                <a:effectLst/>
                <a:latin typeface="Inter"/>
              </a:rPr>
              <a:t> contemporaines sont abstraites mais structurées sur toile ou support métal. Une véritable explosion de couleurs par ses formes géométriques nuancées et texturées, se pavanent, parées de leur luminosité. Par ses carrés, elle les décrit comme des parties d'elle-même qu'elle retranscrit à sa </a:t>
            </a:r>
            <a:r>
              <a:rPr lang="fr-FR" b="0" i="0">
                <a:solidFill>
                  <a:srgbClr val="000000"/>
                </a:solidFill>
                <a:effectLst/>
                <a:latin typeface="Inter"/>
              </a:rPr>
              <a:t>manière avec </a:t>
            </a:r>
            <a:r>
              <a:rPr lang="fr-FR" b="0" i="0" dirty="0">
                <a:solidFill>
                  <a:srgbClr val="000000"/>
                </a:solidFill>
                <a:effectLst/>
                <a:latin typeface="Inter"/>
              </a:rPr>
              <a:t>beaucoup de pudeur.</a:t>
            </a:r>
          </a:p>
          <a:p>
            <a:pPr marL="0" indent="0" algn="l">
              <a:buNone/>
            </a:pPr>
            <a:r>
              <a:rPr lang="fr-FR" b="0" i="0" dirty="0">
                <a:solidFill>
                  <a:srgbClr val="000000"/>
                </a:solidFill>
                <a:effectLst/>
                <a:latin typeface="Inter"/>
              </a:rPr>
              <a:t>Avec les années, ses techniques et style ont su évoluer, elle a su adopter des formats non conventionnels, et mettre l'accent sur un art innovateur. Par sa créativité et originalité, Fabienne Rosalina est aujourd'hui, l'artiste peintre, reconnue par ses </a:t>
            </a:r>
            <a:r>
              <a:rPr lang="fr-FR" b="0" i="0" dirty="0" err="1">
                <a:solidFill>
                  <a:srgbClr val="000000"/>
                </a:solidFill>
                <a:effectLst/>
                <a:latin typeface="Inter"/>
              </a:rPr>
              <a:t>oeuvres</a:t>
            </a:r>
            <a:r>
              <a:rPr lang="fr-FR" b="0" i="0" dirty="0">
                <a:solidFill>
                  <a:srgbClr val="000000"/>
                </a:solidFill>
                <a:effectLst/>
                <a:latin typeface="Inter"/>
              </a:rPr>
              <a:t> qui sortent de leur cadre, comme une évidence dans leur continuité.  </a:t>
            </a:r>
          </a:p>
          <a:p>
            <a:pPr marL="0" indent="0" algn="l">
              <a:buNone/>
            </a:pPr>
            <a:r>
              <a:rPr lang="fr-FR" b="0" i="0" dirty="0">
                <a:solidFill>
                  <a:srgbClr val="000000"/>
                </a:solidFill>
                <a:effectLst/>
                <a:latin typeface="Inter"/>
              </a:rPr>
              <a:t>Depuis 2010, elle exposent partout en France, Portugal, Espagne, Luxembourg, Belgique, Suisse et l'Allemagne, etc... soit par des expositions dans les salons d'Arts Contemporains internationales soit par les galeristes. </a:t>
            </a:r>
          </a:p>
          <a:p>
            <a:endParaRPr lang="fr-FR" dirty="0"/>
          </a:p>
        </p:txBody>
      </p:sp>
    </p:spTree>
    <p:extLst>
      <p:ext uri="{BB962C8B-B14F-4D97-AF65-F5344CB8AC3E}">
        <p14:creationId xmlns:p14="http://schemas.microsoft.com/office/powerpoint/2010/main" val="2396160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6942967" y="200025"/>
            <a:ext cx="4541110" cy="6160315"/>
          </a:xfrm>
        </p:spPr>
        <p:txBody>
          <a:bodyPr>
            <a:normAutofit fontScale="90000"/>
          </a:bodyPr>
          <a:lstStyle/>
          <a:p>
            <a:pPr algn="l"/>
            <a:r>
              <a:rPr lang="fr-FR" sz="3600" b="1" dirty="0">
                <a:latin typeface="Arial Narrow" panose="020B0606020202030204" pitchFamily="34" charset="0"/>
              </a:rPr>
              <a:t>EMPREINTE DE DOUCEUR</a:t>
            </a:r>
            <a:br>
              <a:rPr lang="fr-FR" sz="1600" dirty="0"/>
            </a:br>
            <a:br>
              <a:rPr lang="fr-FR" sz="1600" dirty="0"/>
            </a:br>
            <a:br>
              <a:rPr lang="fr-FR" sz="1600" dirty="0"/>
            </a:br>
            <a:br>
              <a:rPr lang="fr-FR" sz="1600" dirty="0"/>
            </a:br>
            <a:r>
              <a:rPr lang="fr-FR" sz="2000" dirty="0"/>
              <a:t>Cette toile symbolise une renaissance, la construction d'une nouvelle vie qui se bâtit pierre après pierre dans un esprit d'ouverture, le tout dans une empreinte de douceur.</a:t>
            </a:r>
            <a:br>
              <a:rPr lang="fr-FR" sz="2000" dirty="0"/>
            </a:br>
            <a:br>
              <a:rPr lang="fr-FR" sz="2000" dirty="0"/>
            </a:br>
            <a:r>
              <a:rPr lang="fr-FR" sz="2000" dirty="0"/>
              <a:t>Toile avec son extension en métal, dans une conception naturellement débordante</a:t>
            </a:r>
            <a:br>
              <a:rPr lang="fr-FR" sz="2000" dirty="0"/>
            </a:br>
            <a:br>
              <a:rPr lang="fr-FR" sz="2000" dirty="0"/>
            </a:br>
            <a:br>
              <a:rPr lang="fr-FR" sz="2000" dirty="0"/>
            </a:br>
            <a:r>
              <a:rPr lang="fr-FR" sz="2000" dirty="0"/>
              <a:t>Châssis :   	80/80 cm </a:t>
            </a:r>
            <a:r>
              <a:rPr lang="fr-FR" sz="1600" dirty="0"/>
              <a:t>(métal intégré)</a:t>
            </a:r>
            <a:br>
              <a:rPr lang="fr-FR" sz="2000" dirty="0"/>
            </a:br>
            <a:r>
              <a:rPr lang="fr-FR" sz="2000" dirty="0"/>
              <a:t>Poids :		6 kg</a:t>
            </a:r>
            <a:br>
              <a:rPr lang="fr-FR" sz="2000" dirty="0"/>
            </a:br>
            <a:br>
              <a:rPr lang="fr-FR" sz="2000" dirty="0"/>
            </a:br>
            <a:r>
              <a:rPr lang="fr-FR" sz="2000" dirty="0"/>
              <a:t>Année de création : 2020</a:t>
            </a:r>
            <a:br>
              <a:rPr lang="fr-FR" sz="2000" dirty="0"/>
            </a:br>
            <a:br>
              <a:rPr lang="fr-FR" sz="2000" dirty="0"/>
            </a:br>
            <a:br>
              <a:rPr lang="fr-FR" sz="2000" dirty="0"/>
            </a:br>
            <a:r>
              <a:rPr lang="fr-FR" sz="2000" dirty="0"/>
              <a:t>Coût :	  	1 400,-€ *</a:t>
            </a:r>
            <a:br>
              <a:rPr lang="fr-FR" sz="2000" dirty="0"/>
            </a:br>
            <a:br>
              <a:rPr lang="fr-FR" sz="2400" dirty="0"/>
            </a:br>
            <a:r>
              <a:rPr lang="fr-FR" sz="1000" dirty="0"/>
              <a:t>* (sans frais d’emballage et de port)</a:t>
            </a:r>
          </a:p>
        </p:txBody>
      </p:sp>
      <p:pic>
        <p:nvPicPr>
          <p:cNvPr id="4" name="Image 3">
            <a:extLst>
              <a:ext uri="{FF2B5EF4-FFF2-40B4-BE49-F238E27FC236}">
                <a16:creationId xmlns:a16="http://schemas.microsoft.com/office/drawing/2014/main" id="{2CF1725A-084B-6A99-E44D-FB39308439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51" y="335524"/>
            <a:ext cx="6129051" cy="6252088"/>
          </a:xfrm>
          <a:prstGeom prst="rect">
            <a:avLst/>
          </a:prstGeom>
        </p:spPr>
      </p:pic>
    </p:spTree>
    <p:extLst>
      <p:ext uri="{BB962C8B-B14F-4D97-AF65-F5344CB8AC3E}">
        <p14:creationId xmlns:p14="http://schemas.microsoft.com/office/powerpoint/2010/main" val="1169657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6724481" y="200025"/>
            <a:ext cx="4759595" cy="6387587"/>
          </a:xfrm>
        </p:spPr>
        <p:txBody>
          <a:bodyPr>
            <a:normAutofit fontScale="90000"/>
          </a:bodyPr>
          <a:lstStyle/>
          <a:p>
            <a:pPr algn="l"/>
            <a:r>
              <a:rPr lang="fr-FR" sz="3600" b="1" dirty="0">
                <a:latin typeface="Arial Narrow" panose="020B0606020202030204" pitchFamily="34" charset="0"/>
              </a:rPr>
              <a:t>CITADINE</a:t>
            </a:r>
            <a:br>
              <a:rPr lang="fr-FR" sz="1600" dirty="0"/>
            </a:br>
            <a:br>
              <a:rPr lang="fr-FR" sz="1600" dirty="0"/>
            </a:br>
            <a:br>
              <a:rPr lang="fr-FR" sz="1600" dirty="0"/>
            </a:br>
            <a:br>
              <a:rPr lang="fr-FR" sz="1600" dirty="0"/>
            </a:br>
            <a:r>
              <a:rPr lang="fr-FR" sz="2000" dirty="0" err="1"/>
              <a:t>Citadine</a:t>
            </a:r>
            <a:r>
              <a:rPr lang="fr-FR" sz="2000" dirty="0"/>
              <a:t> accentue une concentration de la présence humaine, par ses industries, ses constructions et ses édifices. Son côté urbain est aujourd'hui à fleur de peau et en ébullition, repris par ses rouges vifs.</a:t>
            </a:r>
            <a:br>
              <a:rPr lang="fr-FR" sz="2000" dirty="0"/>
            </a:br>
            <a:br>
              <a:rPr lang="fr-FR" sz="2000" dirty="0"/>
            </a:br>
            <a:r>
              <a:rPr lang="fr-FR" sz="2000" dirty="0"/>
              <a:t>Toile signée de coté, peut être accrochée horizontalement ou verticalement.</a:t>
            </a:r>
            <a:br>
              <a:rPr lang="fr-FR" sz="2000" dirty="0"/>
            </a:br>
            <a:br>
              <a:rPr lang="fr-FR" sz="2000" dirty="0"/>
            </a:br>
            <a:r>
              <a:rPr lang="fr-FR" sz="2000" dirty="0"/>
              <a:t>Châssis :   	100/150 cm (sans métal)</a:t>
            </a:r>
            <a:br>
              <a:rPr lang="fr-FR" sz="2000" dirty="0"/>
            </a:br>
            <a:r>
              <a:rPr lang="fr-FR" sz="2000" dirty="0"/>
              <a:t>		H162/L110 cm (avec métal)</a:t>
            </a:r>
            <a:br>
              <a:rPr lang="fr-FR" sz="2000" dirty="0"/>
            </a:br>
            <a:r>
              <a:rPr lang="fr-FR" sz="2000" dirty="0"/>
              <a:t>Poids :		10 kg</a:t>
            </a:r>
            <a:br>
              <a:rPr lang="fr-FR" sz="2000" dirty="0"/>
            </a:br>
            <a:br>
              <a:rPr lang="fr-FR" sz="2000" dirty="0"/>
            </a:br>
            <a:r>
              <a:rPr lang="fr-FR" sz="2000" dirty="0"/>
              <a:t>Année de création : 2021</a:t>
            </a:r>
            <a:br>
              <a:rPr lang="fr-FR" sz="2000" dirty="0"/>
            </a:br>
            <a:br>
              <a:rPr lang="fr-FR" sz="2000" dirty="0"/>
            </a:br>
            <a:br>
              <a:rPr lang="fr-FR" sz="2000" dirty="0"/>
            </a:br>
            <a:r>
              <a:rPr lang="fr-FR" sz="2000" dirty="0"/>
              <a:t>Coût :	  	2 800,-€*</a:t>
            </a:r>
            <a:br>
              <a:rPr lang="fr-FR" sz="2000" dirty="0"/>
            </a:br>
            <a:br>
              <a:rPr lang="fr-FR" sz="2400" dirty="0"/>
            </a:br>
            <a:r>
              <a:rPr kumimoji="0" lang="fr-FR" sz="1000" b="0" i="0" u="none" strike="noStrike" kern="1200" cap="none" spc="0" normalizeH="0" baseline="0" noProof="0" dirty="0">
                <a:ln>
                  <a:noFill/>
                </a:ln>
                <a:solidFill>
                  <a:prstClr val="black"/>
                </a:solidFill>
                <a:effectLst/>
                <a:uLnTx/>
                <a:uFillTx/>
                <a:latin typeface="Calibri Light" panose="020F0302020204030204"/>
                <a:ea typeface="+mj-ea"/>
                <a:cs typeface="+mj-cs"/>
              </a:rPr>
              <a:t>* (sans frais d’emballage et de port)</a:t>
            </a:r>
            <a:endParaRPr lang="fr-FR" sz="2400" dirty="0"/>
          </a:p>
        </p:txBody>
      </p:sp>
      <p:pic>
        <p:nvPicPr>
          <p:cNvPr id="5" name="Image 4">
            <a:extLst>
              <a:ext uri="{FF2B5EF4-FFF2-40B4-BE49-F238E27FC236}">
                <a16:creationId xmlns:a16="http://schemas.microsoft.com/office/drawing/2014/main" id="{DD4A9D5B-BCFB-7DDD-FE1F-990CA354A9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7924" y="56866"/>
            <a:ext cx="5118341" cy="6836161"/>
          </a:xfrm>
          <a:prstGeom prst="rect">
            <a:avLst/>
          </a:prstGeom>
        </p:spPr>
      </p:pic>
    </p:spTree>
    <p:extLst>
      <p:ext uri="{BB962C8B-B14F-4D97-AF65-F5344CB8AC3E}">
        <p14:creationId xmlns:p14="http://schemas.microsoft.com/office/powerpoint/2010/main" val="3529869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6918690" y="200025"/>
            <a:ext cx="4565386" cy="6387587"/>
          </a:xfrm>
        </p:spPr>
        <p:txBody>
          <a:bodyPr>
            <a:normAutofit/>
          </a:bodyPr>
          <a:lstStyle/>
          <a:p>
            <a:pPr algn="l"/>
            <a:r>
              <a:rPr lang="fr-FR" sz="3600" b="1" dirty="0">
                <a:latin typeface="Arial Narrow" panose="020B0606020202030204" pitchFamily="34" charset="0"/>
              </a:rPr>
              <a:t>PEPITE</a:t>
            </a:r>
            <a:br>
              <a:rPr lang="fr-FR" sz="1600" dirty="0"/>
            </a:br>
            <a:br>
              <a:rPr lang="fr-FR" sz="1600" dirty="0"/>
            </a:br>
            <a:br>
              <a:rPr lang="fr-FR" sz="1600" dirty="0"/>
            </a:br>
            <a:br>
              <a:rPr lang="fr-FR" sz="1600" dirty="0"/>
            </a:br>
            <a:r>
              <a:rPr lang="fr-FR" sz="2000" dirty="0"/>
              <a:t>Cet enchevêtrement de couleurs passion, nous transportent au-delà de ses rouages et de son mécanisme, vers un univers de douceur et de fantaisie..</a:t>
            </a:r>
            <a:br>
              <a:rPr lang="fr-FR" sz="2000" dirty="0"/>
            </a:br>
            <a:br>
              <a:rPr lang="fr-FR" sz="2000" dirty="0"/>
            </a:br>
            <a:r>
              <a:rPr lang="fr-FR" sz="2000" dirty="0"/>
              <a:t>Toile avec son extension en métal, dans une conception naturellement débordante</a:t>
            </a:r>
            <a:br>
              <a:rPr lang="fr-FR" sz="2000" dirty="0"/>
            </a:br>
            <a:br>
              <a:rPr lang="fr-FR" sz="2000" dirty="0"/>
            </a:br>
            <a:br>
              <a:rPr lang="fr-FR" sz="2000" dirty="0"/>
            </a:br>
            <a:r>
              <a:rPr lang="fr-FR" sz="2000" dirty="0"/>
              <a:t>Châssis :   	60/60 cm (sans métal)</a:t>
            </a:r>
            <a:br>
              <a:rPr lang="fr-FR" sz="2000" dirty="0"/>
            </a:br>
            <a:r>
              <a:rPr lang="fr-FR" sz="2000" dirty="0"/>
              <a:t>		H60/L70 cm (avec métal)</a:t>
            </a:r>
            <a:br>
              <a:rPr lang="fr-FR" sz="2000" dirty="0"/>
            </a:br>
            <a:r>
              <a:rPr lang="fr-FR" sz="2000" dirty="0"/>
              <a:t>Poids :		5 kg</a:t>
            </a:r>
            <a:br>
              <a:rPr lang="fr-FR" sz="2000" dirty="0"/>
            </a:br>
            <a:br>
              <a:rPr lang="fr-FR" sz="2000" dirty="0"/>
            </a:br>
            <a:r>
              <a:rPr lang="fr-FR" sz="2000" dirty="0"/>
              <a:t>Année de création : 2020</a:t>
            </a:r>
            <a:br>
              <a:rPr lang="fr-FR" sz="2000" dirty="0"/>
            </a:br>
            <a:br>
              <a:rPr lang="fr-FR" sz="2000" dirty="0"/>
            </a:br>
            <a:br>
              <a:rPr lang="fr-FR" sz="2000" dirty="0"/>
            </a:br>
            <a:r>
              <a:rPr lang="fr-FR" sz="2000" dirty="0"/>
              <a:t>Coût :	  	950,-€*</a:t>
            </a:r>
            <a:br>
              <a:rPr lang="fr-FR" sz="2000" dirty="0"/>
            </a:br>
            <a:br>
              <a:rPr lang="fr-FR" sz="2400" dirty="0"/>
            </a:br>
            <a:r>
              <a:rPr kumimoji="0" lang="fr-FR" sz="1000" b="0" i="0" u="none" strike="noStrike" kern="1200" cap="none" spc="0" normalizeH="0" baseline="0" noProof="0" dirty="0">
                <a:ln>
                  <a:noFill/>
                </a:ln>
                <a:solidFill>
                  <a:prstClr val="black"/>
                </a:solidFill>
                <a:effectLst/>
                <a:uLnTx/>
                <a:uFillTx/>
                <a:latin typeface="Calibri Light" panose="020F0302020204030204"/>
                <a:ea typeface="+mj-ea"/>
                <a:cs typeface="+mj-cs"/>
              </a:rPr>
              <a:t>* (sans frais d’emballage et de port)</a:t>
            </a:r>
            <a:endParaRPr lang="fr-FR" sz="2400" dirty="0"/>
          </a:p>
        </p:txBody>
      </p:sp>
      <p:pic>
        <p:nvPicPr>
          <p:cNvPr id="4" name="Image 3">
            <a:extLst>
              <a:ext uri="{FF2B5EF4-FFF2-40B4-BE49-F238E27FC236}">
                <a16:creationId xmlns:a16="http://schemas.microsoft.com/office/drawing/2014/main" id="{45AC519C-6766-C32B-1734-557A8868D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80" y="224912"/>
            <a:ext cx="6549570" cy="6362700"/>
          </a:xfrm>
          <a:prstGeom prst="rect">
            <a:avLst/>
          </a:prstGeom>
        </p:spPr>
      </p:pic>
    </p:spTree>
    <p:extLst>
      <p:ext uri="{BB962C8B-B14F-4D97-AF65-F5344CB8AC3E}">
        <p14:creationId xmlns:p14="http://schemas.microsoft.com/office/powerpoint/2010/main" val="1235981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700"/>
            <a:ext cx="4316361" cy="4743948"/>
          </a:xfrm>
        </p:spPr>
        <p:txBody>
          <a:bodyPr>
            <a:normAutofit/>
          </a:bodyPr>
          <a:lstStyle/>
          <a:p>
            <a:r>
              <a:rPr lang="fr-FR" sz="2800" b="1" dirty="0"/>
              <a:t>ECLIPSE ARGENTEE</a:t>
            </a:r>
            <a:br>
              <a:rPr lang="fr-FR" sz="2400" dirty="0"/>
            </a:br>
            <a:br>
              <a:rPr lang="fr-FR" sz="2400" dirty="0"/>
            </a:br>
            <a:r>
              <a:rPr lang="fr-FR" sz="2400" dirty="0"/>
              <a:t>30 / 30 cm</a:t>
            </a:r>
            <a:br>
              <a:rPr lang="fr-FR" sz="2400" dirty="0"/>
            </a:br>
            <a:br>
              <a:rPr lang="fr-FR" sz="2400" dirty="0"/>
            </a:br>
            <a:r>
              <a:rPr lang="fr-FR" sz="2400" dirty="0"/>
              <a:t>450,- €</a:t>
            </a:r>
            <a:br>
              <a:rPr lang="fr-FR" sz="2400" dirty="0"/>
            </a:b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0DA2A5EB-EFB0-4231-B605-F0C331F7AA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84" y="85725"/>
            <a:ext cx="5716651" cy="6686550"/>
          </a:xfrm>
          <a:prstGeom prst="rect">
            <a:avLst/>
          </a:prstGeom>
        </p:spPr>
      </p:pic>
    </p:spTree>
    <p:extLst>
      <p:ext uri="{BB962C8B-B14F-4D97-AF65-F5344CB8AC3E}">
        <p14:creationId xmlns:p14="http://schemas.microsoft.com/office/powerpoint/2010/main" val="227956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8159144" y="477430"/>
            <a:ext cx="3709006" cy="5588737"/>
          </a:xfrm>
        </p:spPr>
        <p:txBody>
          <a:bodyPr>
            <a:normAutofit fontScale="90000"/>
          </a:bodyPr>
          <a:lstStyle/>
          <a:p>
            <a:r>
              <a:rPr lang="fr-FR" sz="2800" b="1" dirty="0"/>
              <a:t>FESTIVE</a:t>
            </a:r>
            <a:br>
              <a:rPr lang="fr-FR" sz="2400" b="1" dirty="0"/>
            </a:br>
            <a:br>
              <a:rPr lang="fr-FR" sz="2400" dirty="0"/>
            </a:br>
            <a:r>
              <a:rPr lang="fr-FR" sz="2400" dirty="0"/>
              <a:t>100 / 140 cm</a:t>
            </a:r>
            <a:br>
              <a:rPr lang="fr-FR" sz="2400" dirty="0"/>
            </a:br>
            <a:br>
              <a:rPr lang="fr-FR" sz="2400" dirty="0"/>
            </a:br>
            <a:r>
              <a:rPr lang="fr-FR" sz="2400" dirty="0"/>
              <a:t>2 950,- €</a:t>
            </a:r>
            <a:br>
              <a:rPr lang="fr-FR" sz="2400" dirty="0"/>
            </a:br>
            <a:br>
              <a:rPr lang="fr-FR" sz="2400" dirty="0"/>
            </a:br>
            <a:r>
              <a:rPr lang="fr-FR" sz="2400" dirty="0"/>
              <a:t>Dans cette mouvance festive, chaque carré personnifié est en communion dans cette effervescence équilibrée et joyeuse</a:t>
            </a:r>
            <a:br>
              <a:rPr lang="fr-FR" sz="2400" dirty="0"/>
            </a:br>
            <a:br>
              <a:rPr lang="fr-FR" sz="2400" dirty="0"/>
            </a:br>
            <a:r>
              <a:rPr lang="fr-FR" sz="2400" dirty="0"/>
              <a:t>Toile avec son extension en métal, dans une conception naturellement débordante</a:t>
            </a:r>
            <a:br>
              <a:rPr lang="fr-FR" sz="2400" dirty="0"/>
            </a:br>
            <a:endParaRPr lang="fr-FR" sz="2400" dirty="0"/>
          </a:p>
        </p:txBody>
      </p:sp>
      <p:pic>
        <p:nvPicPr>
          <p:cNvPr id="4" name="Image 3">
            <a:extLst>
              <a:ext uri="{FF2B5EF4-FFF2-40B4-BE49-F238E27FC236}">
                <a16:creationId xmlns:a16="http://schemas.microsoft.com/office/drawing/2014/main" id="{650E2346-460D-4ED1-AF65-9F0ED836E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18" y="1524000"/>
            <a:ext cx="8077926" cy="4542167"/>
          </a:xfrm>
          <a:prstGeom prst="rect">
            <a:avLst/>
          </a:prstGeom>
        </p:spPr>
      </p:pic>
    </p:spTree>
    <p:extLst>
      <p:ext uri="{BB962C8B-B14F-4D97-AF65-F5344CB8AC3E}">
        <p14:creationId xmlns:p14="http://schemas.microsoft.com/office/powerpoint/2010/main" val="333332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700"/>
            <a:ext cx="4316361" cy="4696240"/>
          </a:xfrm>
        </p:spPr>
        <p:txBody>
          <a:bodyPr>
            <a:normAutofit fontScale="90000"/>
          </a:bodyPr>
          <a:lstStyle/>
          <a:p>
            <a:r>
              <a:rPr lang="fr-FR" sz="2800" b="1" dirty="0"/>
              <a:t>SONGE</a:t>
            </a:r>
            <a:br>
              <a:rPr lang="fr-FR" sz="2400" dirty="0"/>
            </a:br>
            <a:br>
              <a:rPr lang="fr-FR" sz="2400" dirty="0"/>
            </a:br>
            <a:r>
              <a:rPr lang="fr-FR" sz="2400" dirty="0"/>
              <a:t>70 x 100 cm</a:t>
            </a:r>
            <a:br>
              <a:rPr lang="fr-FR" sz="2400" dirty="0"/>
            </a:br>
            <a:br>
              <a:rPr lang="fr-FR" sz="2400" dirty="0"/>
            </a:br>
            <a:br>
              <a:rPr lang="fr-FR" sz="2400" dirty="0"/>
            </a:br>
            <a:r>
              <a:rPr lang="fr-FR" sz="2400" dirty="0"/>
              <a:t>1 900,- €</a:t>
            </a:r>
            <a:br>
              <a:rPr lang="fr-FR" sz="2400" dirty="0"/>
            </a:br>
            <a:br>
              <a:rPr lang="fr-FR" sz="2400" dirty="0"/>
            </a:br>
            <a:r>
              <a:rPr lang="fr-FR" sz="2400" dirty="0"/>
              <a:t>Rêveries, ravivées par ses fantasmes et ses songes. </a:t>
            </a:r>
            <a:br>
              <a:rPr lang="fr-FR" sz="2400" dirty="0"/>
            </a:br>
            <a:br>
              <a:rPr lang="fr-FR" sz="2400" dirty="0"/>
            </a:br>
            <a:r>
              <a:rPr lang="fr-FR" sz="2400" dirty="0"/>
              <a:t>Toile avec son extension en métal, dans une conception naturellement débordante</a:t>
            </a:r>
            <a:br>
              <a:rPr lang="fr-FR" sz="2400" dirty="0"/>
            </a:br>
            <a:endParaRPr lang="fr-FR" sz="2400" dirty="0"/>
          </a:p>
        </p:txBody>
      </p:sp>
      <p:pic>
        <p:nvPicPr>
          <p:cNvPr id="4" name="Image 3">
            <a:extLst>
              <a:ext uri="{FF2B5EF4-FFF2-40B4-BE49-F238E27FC236}">
                <a16:creationId xmlns:a16="http://schemas.microsoft.com/office/drawing/2014/main" id="{FE79BD03-1696-42A2-BF69-C897F700A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484" y="603433"/>
            <a:ext cx="6488241" cy="6111691"/>
          </a:xfrm>
          <a:prstGeom prst="rect">
            <a:avLst/>
          </a:prstGeom>
        </p:spPr>
      </p:pic>
    </p:spTree>
    <p:extLst>
      <p:ext uri="{BB962C8B-B14F-4D97-AF65-F5344CB8AC3E}">
        <p14:creationId xmlns:p14="http://schemas.microsoft.com/office/powerpoint/2010/main" val="227030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5558913"/>
          </a:xfrm>
        </p:spPr>
        <p:txBody>
          <a:bodyPr>
            <a:normAutofit/>
          </a:bodyPr>
          <a:lstStyle/>
          <a:p>
            <a:r>
              <a:rPr lang="fr-FR" sz="2800" b="1" dirty="0"/>
              <a:t>MULTICOLORE</a:t>
            </a:r>
            <a:r>
              <a:rPr lang="fr-FR" sz="2400" dirty="0"/>
              <a:t> </a:t>
            </a:r>
            <a:br>
              <a:rPr lang="fr-FR" sz="2400" dirty="0"/>
            </a:br>
            <a:br>
              <a:rPr lang="fr-FR" sz="2400" dirty="0"/>
            </a:br>
            <a:r>
              <a:rPr lang="fr-FR" sz="2400" dirty="0"/>
              <a:t>50 / 50 cm</a:t>
            </a:r>
            <a:br>
              <a:rPr lang="fr-FR" sz="2400" dirty="0"/>
            </a:br>
            <a:br>
              <a:rPr lang="fr-FR" sz="2400" dirty="0"/>
            </a:br>
            <a:br>
              <a:rPr lang="fr-FR" sz="2400" dirty="0"/>
            </a:br>
            <a:r>
              <a:rPr lang="fr-FR" sz="2400" dirty="0"/>
              <a:t>700,- €</a:t>
            </a:r>
            <a:br>
              <a:rPr lang="fr-FR" sz="2400" dirty="0"/>
            </a:b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29624460-D507-4073-B6FE-F1FBEC46C8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056" y="407194"/>
            <a:ext cx="5314989" cy="6043612"/>
          </a:xfrm>
          <a:prstGeom prst="rect">
            <a:avLst/>
          </a:prstGeom>
        </p:spPr>
      </p:pic>
    </p:spTree>
    <p:extLst>
      <p:ext uri="{BB962C8B-B14F-4D97-AF65-F5344CB8AC3E}">
        <p14:creationId xmlns:p14="http://schemas.microsoft.com/office/powerpoint/2010/main" val="586025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5093805"/>
          </a:xfrm>
        </p:spPr>
        <p:txBody>
          <a:bodyPr>
            <a:normAutofit/>
          </a:bodyPr>
          <a:lstStyle/>
          <a:p>
            <a:r>
              <a:rPr lang="fr-FR" sz="2800" b="1" dirty="0"/>
              <a:t>EPINGLE</a:t>
            </a:r>
            <a:br>
              <a:rPr lang="fr-FR" sz="2800" b="1" dirty="0"/>
            </a:br>
            <a:br>
              <a:rPr lang="fr-FR" sz="2400" dirty="0"/>
            </a:br>
            <a:br>
              <a:rPr lang="fr-FR" sz="2400" dirty="0"/>
            </a:br>
            <a:r>
              <a:rPr lang="fr-FR" sz="2400" dirty="0"/>
              <a:t>30 / 30 cm</a:t>
            </a:r>
            <a:br>
              <a:rPr lang="fr-FR" sz="2400" dirty="0"/>
            </a:br>
            <a:br>
              <a:rPr lang="fr-FR" sz="2400" dirty="0"/>
            </a:br>
            <a:r>
              <a:rPr lang="fr-FR" sz="2400" dirty="0"/>
              <a:t>450,-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49BF66EA-2589-41C2-A497-C2A2EB6D9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732" y="1152525"/>
            <a:ext cx="4750268" cy="4743450"/>
          </a:xfrm>
          <a:prstGeom prst="rect">
            <a:avLst/>
          </a:prstGeom>
        </p:spPr>
      </p:pic>
    </p:spTree>
    <p:extLst>
      <p:ext uri="{BB962C8B-B14F-4D97-AF65-F5344CB8AC3E}">
        <p14:creationId xmlns:p14="http://schemas.microsoft.com/office/powerpoint/2010/main" val="1136842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5558913"/>
          </a:xfrm>
        </p:spPr>
        <p:txBody>
          <a:bodyPr>
            <a:normAutofit/>
          </a:bodyPr>
          <a:lstStyle/>
          <a:p>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01CB10D3-CACA-4719-B555-6B1A12A47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4" y="257175"/>
            <a:ext cx="6717222" cy="6638052"/>
          </a:xfrm>
          <a:prstGeom prst="rect">
            <a:avLst/>
          </a:prstGeom>
        </p:spPr>
      </p:pic>
      <p:sp>
        <p:nvSpPr>
          <p:cNvPr id="5" name="ZoneTexte 4">
            <a:extLst>
              <a:ext uri="{FF2B5EF4-FFF2-40B4-BE49-F238E27FC236}">
                <a16:creationId xmlns:a16="http://schemas.microsoft.com/office/drawing/2014/main" id="{26146A93-0E94-CFAD-58B5-9649300453D2}"/>
              </a:ext>
            </a:extLst>
          </p:cNvPr>
          <p:cNvSpPr txBox="1"/>
          <p:nvPr/>
        </p:nvSpPr>
        <p:spPr>
          <a:xfrm>
            <a:off x="6853955" y="270388"/>
            <a:ext cx="5017062" cy="5970865"/>
          </a:xfrm>
          <a:prstGeom prst="rect">
            <a:avLst/>
          </a:prstGeom>
          <a:noFill/>
        </p:spPr>
        <p:txBody>
          <a:bodyPr wrap="square">
            <a:spAutoFit/>
          </a:bodyPr>
          <a:lstStyle/>
          <a:p>
            <a:r>
              <a:rPr kumimoji="0" lang="fr-FR" sz="36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EVENTAIL POURPRE</a:t>
            </a:r>
            <a:br>
              <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fr-FR" sz="2000" b="0" i="1" u="none" strike="noStrike" kern="1200" cap="none" spc="0" normalizeH="0" baseline="0" noProof="0" dirty="0">
                <a:ln>
                  <a:noFill/>
                </a:ln>
                <a:solidFill>
                  <a:prstClr val="black"/>
                </a:solidFill>
                <a:effectLst/>
                <a:uLnTx/>
                <a:uFillTx/>
                <a:latin typeface="Calibri Light" panose="020F0302020204030204"/>
                <a:ea typeface="+mj-ea"/>
                <a:cs typeface="+mj-cs"/>
              </a:rPr>
              <a:t>E</a:t>
            </a:r>
            <a:r>
              <a:rPr lang="fr-FR" sz="2000" i="1" dirty="0">
                <a:solidFill>
                  <a:prstClr val="black"/>
                </a:solidFill>
                <a:latin typeface="Calibri Light" panose="020F0302020204030204"/>
                <a:ea typeface="+mj-ea"/>
                <a:cs typeface="+mj-cs"/>
              </a:rPr>
              <a:t>ventail rafraichis-moi de tes couleurs pourpres et pastels. Avec le vent, vous êtes complices face à mon supplice. »</a:t>
            </a:r>
          </a:p>
          <a:p>
            <a:br>
              <a:rPr kumimoji="0" lang="fr-FR" sz="20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u="none" strike="noStrike" kern="1200" cap="none" spc="0" normalizeH="0" baseline="0" noProof="0" dirty="0">
                <a:ln>
                  <a:noFill/>
                </a:ln>
                <a:solidFill>
                  <a:prstClr val="black"/>
                </a:solidFill>
                <a:effectLst/>
                <a:uLnTx/>
                <a:uFillTx/>
                <a:latin typeface="Calibri Light" panose="020F0302020204030204"/>
                <a:ea typeface="+mj-ea"/>
                <a:cs typeface="+mj-cs"/>
              </a:rPr>
              <a:t>Toile avec son extension en métal, dans une conception naturellement débordante...</a:t>
            </a:r>
            <a:br>
              <a:rPr kumimoji="0" lang="fr-FR" sz="2000" b="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Châssis :   	80/100 cm (sans métal)</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		H107/L100 cm (avec métal)</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Poids :		8 kg</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Année de création : 2018</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Coût :	  	1 800,-€ *</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1000" b="0" i="0" u="none" strike="noStrike" kern="1200" cap="none" spc="0" normalizeH="0" baseline="0" noProof="0" dirty="0">
                <a:ln>
                  <a:noFill/>
                </a:ln>
                <a:solidFill>
                  <a:prstClr val="black"/>
                </a:solidFill>
                <a:effectLst/>
                <a:uLnTx/>
                <a:uFillTx/>
                <a:latin typeface="Calibri Light" panose="020F0302020204030204"/>
                <a:ea typeface="+mj-ea"/>
                <a:cs typeface="+mj-cs"/>
              </a:rPr>
              <a:t>* (sans frais d’emballage et de port)</a:t>
            </a:r>
            <a:endParaRPr lang="fr-FR" dirty="0"/>
          </a:p>
        </p:txBody>
      </p:sp>
    </p:spTree>
    <p:extLst>
      <p:ext uri="{BB962C8B-B14F-4D97-AF65-F5344CB8AC3E}">
        <p14:creationId xmlns:p14="http://schemas.microsoft.com/office/powerpoint/2010/main" val="4071807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5558913"/>
          </a:xfrm>
        </p:spPr>
        <p:txBody>
          <a:bodyPr>
            <a:normAutofit/>
          </a:bodyPr>
          <a:lstStyle/>
          <a:p>
            <a:br>
              <a:rPr lang="fr-FR" sz="2400" dirty="0"/>
            </a:br>
            <a:br>
              <a:rPr lang="fr-FR" sz="2400" dirty="0"/>
            </a:br>
            <a:br>
              <a:rPr lang="fr-FR" sz="2400" dirty="0"/>
            </a:br>
            <a:br>
              <a:rPr lang="fr-FR" sz="2400" dirty="0"/>
            </a:br>
            <a:endParaRPr lang="fr-FR" sz="2400" dirty="0"/>
          </a:p>
        </p:txBody>
      </p:sp>
      <p:sp>
        <p:nvSpPr>
          <p:cNvPr id="5" name="ZoneTexte 4">
            <a:extLst>
              <a:ext uri="{FF2B5EF4-FFF2-40B4-BE49-F238E27FC236}">
                <a16:creationId xmlns:a16="http://schemas.microsoft.com/office/drawing/2014/main" id="{26146A93-0E94-CFAD-58B5-9649300453D2}"/>
              </a:ext>
            </a:extLst>
          </p:cNvPr>
          <p:cNvSpPr txBox="1"/>
          <p:nvPr/>
        </p:nvSpPr>
        <p:spPr>
          <a:xfrm>
            <a:off x="7274741" y="344732"/>
            <a:ext cx="4669104" cy="5909310"/>
          </a:xfrm>
          <a:prstGeom prst="rect">
            <a:avLst/>
          </a:prstGeom>
          <a:noFill/>
        </p:spPr>
        <p:txBody>
          <a:bodyPr wrap="square">
            <a:spAutoFit/>
          </a:bodyPr>
          <a:lstStyle/>
          <a:p>
            <a:r>
              <a:rPr kumimoji="0" lang="fr-FR" sz="36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VIVEMOTION</a:t>
            </a:r>
          </a:p>
          <a:p>
            <a:endPar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br>
              <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lang="fr-FR" sz="2000" i="1" dirty="0">
                <a:solidFill>
                  <a:prstClr val="black"/>
                </a:solidFill>
                <a:latin typeface="Calibri Light" panose="020F0302020204030204"/>
                <a:ea typeface="+mj-ea"/>
                <a:cs typeface="+mj-cs"/>
              </a:rPr>
              <a:t>Les émotions s'entremêlent, se conjuguent, se ravivent par ses rouges vifs.</a:t>
            </a:r>
            <a:br>
              <a:rPr lang="fr-FR" sz="2000" i="1" dirty="0">
                <a:solidFill>
                  <a:prstClr val="black"/>
                </a:solidFill>
                <a:latin typeface="Calibri Light" panose="020F0302020204030204"/>
                <a:ea typeface="+mj-ea"/>
                <a:cs typeface="+mj-cs"/>
              </a:rPr>
            </a:br>
            <a:br>
              <a:rPr kumimoji="0" lang="fr-FR" sz="20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u="none" strike="noStrike" kern="1200" cap="none" spc="0" normalizeH="0" baseline="0" noProof="0" dirty="0">
                <a:ln>
                  <a:noFill/>
                </a:ln>
                <a:solidFill>
                  <a:prstClr val="black"/>
                </a:solidFill>
                <a:effectLst/>
                <a:uLnTx/>
                <a:uFillTx/>
                <a:latin typeface="Calibri Light" panose="020F0302020204030204"/>
                <a:ea typeface="+mj-ea"/>
                <a:cs typeface="+mj-cs"/>
              </a:rPr>
              <a:t>Toile avec son extension en métal, dans une conception naturellement débordante...</a:t>
            </a:r>
            <a:br>
              <a:rPr kumimoji="0" lang="fr-FR" sz="2000" b="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Châssis :   	</a:t>
            </a:r>
            <a:r>
              <a:rPr lang="fr-FR" sz="2000" dirty="0">
                <a:solidFill>
                  <a:prstClr val="black"/>
                </a:solidFill>
                <a:latin typeface="Calibri Light" panose="020F0302020204030204"/>
                <a:ea typeface="+mj-ea"/>
                <a:cs typeface="+mj-cs"/>
              </a:rPr>
              <a:t>H</a:t>
            </a: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70/L140 cm </a:t>
            </a:r>
            <a:r>
              <a:rPr kumimoji="0" lang="fr-FR" b="0" i="0" u="none" strike="noStrike" kern="1200" cap="none" spc="0" normalizeH="0" baseline="0" noProof="0" dirty="0">
                <a:ln>
                  <a:noFill/>
                </a:ln>
                <a:solidFill>
                  <a:prstClr val="black"/>
                </a:solidFill>
                <a:effectLst/>
                <a:uLnTx/>
                <a:uFillTx/>
                <a:latin typeface="Calibri Light" panose="020F0302020204030204"/>
                <a:ea typeface="+mj-ea"/>
                <a:cs typeface="+mj-cs"/>
              </a:rPr>
              <a:t>(sans métal)</a:t>
            </a:r>
            <a:br>
              <a:rPr kumimoji="0" lang="fr-FR"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		H85/L140 cm </a:t>
            </a:r>
            <a:r>
              <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rPr>
              <a:t>(avec métal)</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Poids :		7 kg</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Année de création : 2022</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Coût :	  	1 600,-€ *</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1000" b="0" i="0" u="none" strike="noStrike" kern="1200" cap="none" spc="0" normalizeH="0" baseline="0" noProof="0" dirty="0">
                <a:ln>
                  <a:noFill/>
                </a:ln>
                <a:solidFill>
                  <a:prstClr val="black"/>
                </a:solidFill>
                <a:effectLst/>
                <a:uLnTx/>
                <a:uFillTx/>
                <a:latin typeface="Calibri Light" panose="020F0302020204030204"/>
                <a:ea typeface="+mj-ea"/>
                <a:cs typeface="+mj-cs"/>
              </a:rPr>
              <a:t>* (sans frais d’emballage et de port)</a:t>
            </a:r>
            <a:endParaRPr lang="fr-FR" dirty="0"/>
          </a:p>
        </p:txBody>
      </p:sp>
      <p:pic>
        <p:nvPicPr>
          <p:cNvPr id="6" name="Image 5">
            <a:extLst>
              <a:ext uri="{FF2B5EF4-FFF2-40B4-BE49-F238E27FC236}">
                <a16:creationId xmlns:a16="http://schemas.microsoft.com/office/drawing/2014/main" id="{2ADACB40-0069-0566-F9E6-9D390B2F0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6" y="1426009"/>
            <a:ext cx="7049031" cy="4403292"/>
          </a:xfrm>
          <a:prstGeom prst="rect">
            <a:avLst/>
          </a:prstGeom>
        </p:spPr>
      </p:pic>
    </p:spTree>
    <p:extLst>
      <p:ext uri="{BB962C8B-B14F-4D97-AF65-F5344CB8AC3E}">
        <p14:creationId xmlns:p14="http://schemas.microsoft.com/office/powerpoint/2010/main" val="4126692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6" y="442453"/>
            <a:ext cx="4250358" cy="5672100"/>
          </a:xfrm>
        </p:spPr>
        <p:txBody>
          <a:bodyPr>
            <a:normAutofit fontScale="90000"/>
          </a:bodyPr>
          <a:lstStyle/>
          <a:p>
            <a:br>
              <a:rPr lang="fr-FR" sz="2400" dirty="0"/>
            </a:br>
            <a:br>
              <a:rPr lang="fr-FR" sz="2400" dirty="0"/>
            </a:br>
            <a:r>
              <a:rPr lang="fr-FR" sz="3600" b="1" dirty="0"/>
              <a:t>BONBONNIERE</a:t>
            </a:r>
            <a:br>
              <a:rPr lang="fr-FR" sz="2400" dirty="0"/>
            </a:br>
            <a:br>
              <a:rPr lang="fr-FR" sz="2400" dirty="0"/>
            </a:br>
            <a:r>
              <a:rPr lang="fr-FR" sz="2400" dirty="0"/>
              <a:t>60 / 80 CM</a:t>
            </a:r>
            <a:br>
              <a:rPr lang="fr-FR" sz="2400" dirty="0"/>
            </a:br>
            <a:br>
              <a:rPr lang="fr-FR" sz="2400" dirty="0"/>
            </a:br>
            <a:br>
              <a:rPr lang="fr-FR" sz="2400" dirty="0"/>
            </a:br>
            <a:r>
              <a:rPr lang="fr-FR" sz="2400" dirty="0"/>
              <a:t>Une douceur, et pourquoi pas un bonbon au goût caramel, d’oranger, … laissez-nous nous transporter par ses vertus, sa texture, sa saveur et ses couleurs.</a:t>
            </a:r>
            <a:br>
              <a:rPr lang="fr-FR" sz="2400" dirty="0"/>
            </a:br>
            <a:br>
              <a:rPr lang="fr-FR" sz="2400" dirty="0"/>
            </a:br>
            <a:br>
              <a:rPr lang="fr-FR" sz="2400" dirty="0"/>
            </a:br>
            <a:br>
              <a:rPr lang="fr-FR" sz="2400" dirty="0"/>
            </a:br>
            <a:br>
              <a:rPr lang="fr-FR" sz="2400" dirty="0"/>
            </a:br>
            <a:r>
              <a:rPr lang="fr-FR" sz="2400" dirty="0"/>
              <a:t>1 500,- €</a:t>
            </a:r>
            <a:br>
              <a:rPr lang="fr-FR" sz="2400" dirty="0"/>
            </a:br>
            <a:br>
              <a:rPr lang="fr-FR" sz="1400" dirty="0"/>
            </a:br>
            <a:endParaRPr lang="fr-FR" sz="1400" dirty="0"/>
          </a:p>
        </p:txBody>
      </p:sp>
      <p:pic>
        <p:nvPicPr>
          <p:cNvPr id="5" name="Image 4">
            <a:extLst>
              <a:ext uri="{FF2B5EF4-FFF2-40B4-BE49-F238E27FC236}">
                <a16:creationId xmlns:a16="http://schemas.microsoft.com/office/drawing/2014/main" id="{7FCA13F9-0113-4565-92B8-63A2E643E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24" y="68362"/>
            <a:ext cx="5144096" cy="6519250"/>
          </a:xfrm>
          <a:prstGeom prst="rect">
            <a:avLst/>
          </a:prstGeom>
        </p:spPr>
      </p:pic>
    </p:spTree>
    <p:extLst>
      <p:ext uri="{BB962C8B-B14F-4D97-AF65-F5344CB8AC3E}">
        <p14:creationId xmlns:p14="http://schemas.microsoft.com/office/powerpoint/2010/main" val="2216800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5558913"/>
          </a:xfrm>
        </p:spPr>
        <p:txBody>
          <a:bodyPr>
            <a:normAutofit/>
          </a:bodyPr>
          <a:lstStyle/>
          <a:p>
            <a:br>
              <a:rPr lang="fr-FR" sz="2400" dirty="0"/>
            </a:br>
            <a:br>
              <a:rPr lang="fr-FR" sz="2400" dirty="0"/>
            </a:br>
            <a:br>
              <a:rPr lang="fr-FR" sz="2400" dirty="0"/>
            </a:br>
            <a:br>
              <a:rPr lang="fr-FR" sz="2400" dirty="0"/>
            </a:br>
            <a:endParaRPr lang="fr-FR" sz="2400" dirty="0"/>
          </a:p>
        </p:txBody>
      </p:sp>
      <p:sp>
        <p:nvSpPr>
          <p:cNvPr id="5" name="ZoneTexte 4">
            <a:extLst>
              <a:ext uri="{FF2B5EF4-FFF2-40B4-BE49-F238E27FC236}">
                <a16:creationId xmlns:a16="http://schemas.microsoft.com/office/drawing/2014/main" id="{26146A93-0E94-CFAD-58B5-9649300453D2}"/>
              </a:ext>
            </a:extLst>
          </p:cNvPr>
          <p:cNvSpPr txBox="1"/>
          <p:nvPr/>
        </p:nvSpPr>
        <p:spPr>
          <a:xfrm>
            <a:off x="7274741" y="344732"/>
            <a:ext cx="4669104" cy="6463308"/>
          </a:xfrm>
          <a:prstGeom prst="rect">
            <a:avLst/>
          </a:prstGeom>
          <a:noFill/>
        </p:spPr>
        <p:txBody>
          <a:bodyPr wrap="square">
            <a:spAutoFit/>
          </a:bodyPr>
          <a:lstStyle/>
          <a:p>
            <a:r>
              <a:rPr lang="fr-FR" sz="3600" b="1" dirty="0">
                <a:solidFill>
                  <a:prstClr val="black"/>
                </a:solidFill>
                <a:latin typeface="Arial Narrow" panose="020B0606020202030204" pitchFamily="34" charset="0"/>
                <a:ea typeface="+mj-ea"/>
                <a:cs typeface="+mj-cs"/>
              </a:rPr>
              <a:t>NUIT LUMINEUSE</a:t>
            </a:r>
            <a:endParaRPr kumimoji="0" lang="fr-FR" sz="36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endParaRPr>
          </a:p>
          <a:p>
            <a:endPar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br>
              <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lang="fr-FR" sz="2000" i="1" dirty="0">
                <a:solidFill>
                  <a:prstClr val="black"/>
                </a:solidFill>
                <a:latin typeface="Calibri Light" panose="020F0302020204030204"/>
                <a:ea typeface="+mj-ea"/>
                <a:cs typeface="+mj-cs"/>
              </a:rPr>
              <a:t>Ses étoiles, ses comètes, tout comme ses planètes me laissent rêveuse dans cette nuit lumineuse. </a:t>
            </a:r>
            <a:br>
              <a:rPr lang="fr-FR" sz="2000" i="1" dirty="0">
                <a:solidFill>
                  <a:prstClr val="black"/>
                </a:solidFill>
                <a:latin typeface="Calibri Light" panose="020F0302020204030204"/>
                <a:ea typeface="+mj-ea"/>
                <a:cs typeface="+mj-cs"/>
              </a:rPr>
            </a:br>
            <a:br>
              <a:rPr kumimoji="0" lang="fr-FR" sz="20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u="none" strike="noStrike" kern="1200" cap="none" spc="0" normalizeH="0" baseline="0" noProof="0" dirty="0">
                <a:ln>
                  <a:noFill/>
                </a:ln>
                <a:solidFill>
                  <a:prstClr val="black"/>
                </a:solidFill>
                <a:effectLst/>
                <a:uLnTx/>
                <a:uFillTx/>
                <a:latin typeface="Calibri Light" panose="020F0302020204030204"/>
                <a:ea typeface="+mj-ea"/>
                <a:cs typeface="+mj-cs"/>
              </a:rPr>
              <a:t>Toile avec son extension en métal, dans une conception naturellement débordante...</a:t>
            </a:r>
            <a:br>
              <a:rPr kumimoji="0" lang="fr-FR" sz="2000" b="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Châssis :   	</a:t>
            </a:r>
            <a:r>
              <a:rPr lang="fr-FR" sz="2000" dirty="0">
                <a:solidFill>
                  <a:prstClr val="black"/>
                </a:solidFill>
                <a:latin typeface="Calibri Light" panose="020F0302020204030204"/>
                <a:ea typeface="+mj-ea"/>
                <a:cs typeface="+mj-cs"/>
              </a:rPr>
              <a:t>H90</a:t>
            </a: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/L90 cm </a:t>
            </a:r>
            <a:r>
              <a:rPr kumimoji="0" lang="fr-FR" b="0" i="0" u="none" strike="noStrike" kern="1200" cap="none" spc="0" normalizeH="0" baseline="0" noProof="0" dirty="0">
                <a:ln>
                  <a:noFill/>
                </a:ln>
                <a:solidFill>
                  <a:prstClr val="black"/>
                </a:solidFill>
                <a:effectLst/>
                <a:uLnTx/>
                <a:uFillTx/>
                <a:latin typeface="Calibri Light" panose="020F0302020204030204"/>
                <a:ea typeface="+mj-ea"/>
                <a:cs typeface="+mj-cs"/>
              </a:rPr>
              <a:t>(sans métal)</a:t>
            </a:r>
            <a:br>
              <a:rPr kumimoji="0" lang="fr-FR"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		H90/L113 cm </a:t>
            </a:r>
            <a:r>
              <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rPr>
              <a:t>(avec métal)</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Poids :		8 kg</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Année de création : 2022</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Coût :	  	1 800,-€ *</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1000" b="0" i="0" u="none" strike="noStrike" kern="1200" cap="none" spc="0" normalizeH="0" baseline="0" noProof="0" dirty="0">
                <a:ln>
                  <a:noFill/>
                </a:ln>
                <a:solidFill>
                  <a:prstClr val="black"/>
                </a:solidFill>
                <a:effectLst/>
                <a:uLnTx/>
                <a:uFillTx/>
                <a:latin typeface="Calibri Light" panose="020F0302020204030204"/>
                <a:ea typeface="+mj-ea"/>
                <a:cs typeface="+mj-cs"/>
              </a:rPr>
              <a:t>* (sans frais d’emballage et de port)</a:t>
            </a:r>
            <a:endParaRPr lang="fr-FR" dirty="0"/>
          </a:p>
        </p:txBody>
      </p:sp>
      <p:pic>
        <p:nvPicPr>
          <p:cNvPr id="7" name="Image 6">
            <a:extLst>
              <a:ext uri="{FF2B5EF4-FFF2-40B4-BE49-F238E27FC236}">
                <a16:creationId xmlns:a16="http://schemas.microsoft.com/office/drawing/2014/main" id="{B842DA94-2758-75F6-620C-1E32DB1BF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97" y="71562"/>
            <a:ext cx="6919306" cy="6531194"/>
          </a:xfrm>
          <a:prstGeom prst="rect">
            <a:avLst/>
          </a:prstGeom>
        </p:spPr>
      </p:pic>
    </p:spTree>
    <p:extLst>
      <p:ext uri="{BB962C8B-B14F-4D97-AF65-F5344CB8AC3E}">
        <p14:creationId xmlns:p14="http://schemas.microsoft.com/office/powerpoint/2010/main" val="1218637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5558913"/>
          </a:xfrm>
        </p:spPr>
        <p:txBody>
          <a:bodyPr>
            <a:normAutofit/>
          </a:bodyPr>
          <a:lstStyle/>
          <a:p>
            <a:br>
              <a:rPr lang="fr-FR" sz="2400" dirty="0"/>
            </a:br>
            <a:br>
              <a:rPr lang="fr-FR" sz="2400" dirty="0"/>
            </a:br>
            <a:br>
              <a:rPr lang="fr-FR" sz="2400" dirty="0"/>
            </a:br>
            <a:br>
              <a:rPr lang="fr-FR" sz="2400" dirty="0"/>
            </a:br>
            <a:endParaRPr lang="fr-FR" sz="2400" dirty="0"/>
          </a:p>
        </p:txBody>
      </p:sp>
      <p:sp>
        <p:nvSpPr>
          <p:cNvPr id="5" name="ZoneTexte 4">
            <a:extLst>
              <a:ext uri="{FF2B5EF4-FFF2-40B4-BE49-F238E27FC236}">
                <a16:creationId xmlns:a16="http://schemas.microsoft.com/office/drawing/2014/main" id="{26146A93-0E94-CFAD-58B5-9649300453D2}"/>
              </a:ext>
            </a:extLst>
          </p:cNvPr>
          <p:cNvSpPr txBox="1"/>
          <p:nvPr/>
        </p:nvSpPr>
        <p:spPr>
          <a:xfrm>
            <a:off x="7485132" y="116639"/>
            <a:ext cx="4499173" cy="7140416"/>
          </a:xfrm>
          <a:prstGeom prst="rect">
            <a:avLst/>
          </a:prstGeom>
          <a:noFill/>
        </p:spPr>
        <p:txBody>
          <a:bodyPr wrap="square">
            <a:spAutoFit/>
          </a:bodyPr>
          <a:lstStyle/>
          <a:p>
            <a:endParaRPr lang="fr-FR" sz="3600" b="1" dirty="0">
              <a:solidFill>
                <a:prstClr val="black"/>
              </a:solidFill>
              <a:latin typeface="Arial Narrow" panose="020B0606020202030204" pitchFamily="34" charset="0"/>
              <a:ea typeface="+mj-ea"/>
              <a:cs typeface="+mj-cs"/>
            </a:endParaRPr>
          </a:p>
          <a:p>
            <a:r>
              <a:rPr lang="fr-FR" sz="3600" b="1" dirty="0">
                <a:solidFill>
                  <a:prstClr val="black"/>
                </a:solidFill>
                <a:latin typeface="Arial Narrow" panose="020B0606020202030204" pitchFamily="34" charset="0"/>
                <a:ea typeface="+mj-ea"/>
                <a:cs typeface="+mj-cs"/>
              </a:rPr>
              <a:t>CHARME</a:t>
            </a:r>
            <a:br>
              <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fr-FR" sz="16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r>
              <a:rPr lang="fr-FR" sz="2000" i="1" dirty="0">
                <a:solidFill>
                  <a:prstClr val="black"/>
                </a:solidFill>
                <a:latin typeface="Calibri Light" panose="020F0302020204030204"/>
                <a:ea typeface="+mj-ea"/>
                <a:cs typeface="+mj-cs"/>
              </a:rPr>
              <a:t>Par ses camaïeux de sérénité, avec l'harmonisation du métal, elle nous séduit par son charme.</a:t>
            </a:r>
          </a:p>
          <a:p>
            <a:endParaRPr lang="fr-FR" sz="2000" i="1" dirty="0">
              <a:solidFill>
                <a:prstClr val="black"/>
              </a:solidFill>
              <a:latin typeface="Calibri Light" panose="020F0302020204030204"/>
              <a:ea typeface="+mj-ea"/>
              <a:cs typeface="+mj-cs"/>
            </a:endParaRPr>
          </a:p>
          <a:p>
            <a:r>
              <a:rPr kumimoji="0" lang="fr-FR" sz="2000" b="0" u="none" strike="noStrike" kern="1200" cap="none" spc="0" normalizeH="0" baseline="0" noProof="0" dirty="0">
                <a:ln>
                  <a:noFill/>
                </a:ln>
                <a:solidFill>
                  <a:prstClr val="black"/>
                </a:solidFill>
                <a:effectLst/>
                <a:uLnTx/>
                <a:uFillTx/>
                <a:latin typeface="Calibri Light" panose="020F0302020204030204"/>
                <a:ea typeface="+mj-ea"/>
                <a:cs typeface="+mj-cs"/>
              </a:rPr>
              <a:t>Toile avec son extension en métal, dans une conception naturellement débordante...</a:t>
            </a:r>
            <a:br>
              <a:rPr kumimoji="0" lang="fr-FR" sz="2000" b="0" u="none" strike="noStrike" kern="1200" cap="none" spc="0" normalizeH="0" baseline="0" noProof="0" dirty="0">
                <a:ln>
                  <a:noFill/>
                </a:ln>
                <a:solidFill>
                  <a:prstClr val="black"/>
                </a:solidFill>
                <a:effectLst/>
                <a:uLnTx/>
                <a:uFillTx/>
                <a:latin typeface="Calibri Light" panose="020F0302020204030204"/>
                <a:ea typeface="+mj-ea"/>
                <a:cs typeface="+mj-cs"/>
              </a:rPr>
            </a:br>
            <a:br>
              <a:rPr lang="fr-FR" sz="2000" i="1" dirty="0">
                <a:solidFill>
                  <a:prstClr val="black"/>
                </a:solidFill>
                <a:latin typeface="Calibri Light" panose="020F0302020204030204"/>
                <a:ea typeface="+mj-ea"/>
                <a:cs typeface="+mj-cs"/>
              </a:rPr>
            </a:br>
            <a:br>
              <a:rPr kumimoji="0" lang="fr-FR" sz="20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Châssis :   	60/60 cm (sans métal)</a:t>
            </a:r>
          </a:p>
          <a:p>
            <a:r>
              <a:rPr lang="fr-FR" sz="2000" dirty="0">
                <a:solidFill>
                  <a:prstClr val="black"/>
                </a:solidFill>
                <a:latin typeface="Calibri Light" panose="020F0302020204030204"/>
                <a:ea typeface="+mj-ea"/>
                <a:cs typeface="+mj-cs"/>
              </a:rPr>
              <a:t>		60/69 cm (avec métal)</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		Poids :		5 kg</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Année de création : 2020</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t>Coût :	  	950,-€ *  </a:t>
            </a: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fr-FR" sz="2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1000" b="0" i="0" u="none" strike="noStrike" kern="1200" cap="none" spc="0" normalizeH="0" baseline="0" noProof="0" dirty="0">
                <a:ln>
                  <a:noFill/>
                </a:ln>
                <a:solidFill>
                  <a:prstClr val="black"/>
                </a:solidFill>
                <a:effectLst/>
                <a:uLnTx/>
                <a:uFillTx/>
                <a:latin typeface="Calibri Light" panose="020F0302020204030204"/>
                <a:ea typeface="+mj-ea"/>
                <a:cs typeface="+mj-cs"/>
              </a:rPr>
              <a:t>* (sans frais d’emballage et de port)</a:t>
            </a:r>
            <a:endParaRPr lang="fr-FR" dirty="0"/>
          </a:p>
        </p:txBody>
      </p:sp>
      <p:pic>
        <p:nvPicPr>
          <p:cNvPr id="6" name="Image 5">
            <a:extLst>
              <a:ext uri="{FF2B5EF4-FFF2-40B4-BE49-F238E27FC236}">
                <a16:creationId xmlns:a16="http://schemas.microsoft.com/office/drawing/2014/main" id="{B89A33F2-57CE-AD80-E36F-6A727480F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95" y="268715"/>
            <a:ext cx="6201197" cy="6476418"/>
          </a:xfrm>
          <a:prstGeom prst="rect">
            <a:avLst/>
          </a:prstGeom>
        </p:spPr>
      </p:pic>
    </p:spTree>
    <p:extLst>
      <p:ext uri="{BB962C8B-B14F-4D97-AF65-F5344CB8AC3E}">
        <p14:creationId xmlns:p14="http://schemas.microsoft.com/office/powerpoint/2010/main" val="4116551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700"/>
            <a:ext cx="4316361" cy="4879120"/>
          </a:xfrm>
        </p:spPr>
        <p:txBody>
          <a:bodyPr>
            <a:normAutofit/>
          </a:bodyPr>
          <a:lstStyle/>
          <a:p>
            <a:r>
              <a:rPr lang="fr-FR" sz="2800" b="1" dirty="0"/>
              <a:t>FRAICHEUR</a:t>
            </a:r>
            <a:br>
              <a:rPr lang="fr-FR" sz="2400" dirty="0"/>
            </a:br>
            <a:br>
              <a:rPr lang="fr-FR" sz="2400" dirty="0"/>
            </a:br>
            <a:r>
              <a:rPr lang="fr-FR" sz="2400" dirty="0"/>
              <a:t>60 / 60 cm</a:t>
            </a:r>
            <a:br>
              <a:rPr lang="fr-FR" sz="2400" dirty="0"/>
            </a:br>
            <a:br>
              <a:rPr lang="fr-FR" sz="2400" dirty="0"/>
            </a:br>
            <a:r>
              <a:rPr lang="fr-FR" sz="2400" dirty="0"/>
              <a:t>950,- €</a:t>
            </a:r>
            <a:br>
              <a:rPr lang="fr-FR" sz="2400" dirty="0"/>
            </a:br>
            <a:br>
              <a:rPr lang="fr-FR" sz="2400" dirty="0"/>
            </a:br>
            <a:r>
              <a:rPr lang="fr-FR" sz="2400" dirty="0"/>
              <a:t>Voyage bleuté et anisé, écriture enchantée, envenimés par ce parfum de fraicheur.</a:t>
            </a: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42D602E3-0BAC-4D43-8170-427E2D13F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30" y="514349"/>
            <a:ext cx="6198618" cy="5829301"/>
          </a:xfrm>
          <a:prstGeom prst="rect">
            <a:avLst/>
          </a:prstGeom>
        </p:spPr>
      </p:pic>
    </p:spTree>
    <p:extLst>
      <p:ext uri="{BB962C8B-B14F-4D97-AF65-F5344CB8AC3E}">
        <p14:creationId xmlns:p14="http://schemas.microsoft.com/office/powerpoint/2010/main" val="3054692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4370237"/>
          </a:xfrm>
        </p:spPr>
        <p:txBody>
          <a:bodyPr>
            <a:normAutofit fontScale="90000"/>
          </a:bodyPr>
          <a:lstStyle/>
          <a:p>
            <a:r>
              <a:rPr lang="fr-FR" sz="2800" b="1" dirty="0"/>
              <a:t>MOUVEMENT</a:t>
            </a:r>
            <a:br>
              <a:rPr lang="fr-FR" sz="2800" b="1" dirty="0"/>
            </a:br>
            <a:br>
              <a:rPr lang="fr-FR" sz="2400" dirty="0"/>
            </a:br>
            <a:r>
              <a:rPr lang="fr-FR" sz="2400" dirty="0"/>
              <a:t>60 / 40 cm</a:t>
            </a:r>
            <a:br>
              <a:rPr lang="fr-FR" sz="2400" dirty="0"/>
            </a:br>
            <a:br>
              <a:rPr lang="fr-FR" sz="2400" dirty="0"/>
            </a:br>
            <a:r>
              <a:rPr lang="fr-FR" sz="2400" dirty="0"/>
              <a:t>850,- €</a:t>
            </a:r>
            <a:br>
              <a:rPr lang="fr-FR" sz="2400" dirty="0"/>
            </a:br>
            <a:br>
              <a:rPr lang="fr-FR" sz="2400" dirty="0"/>
            </a:br>
            <a:br>
              <a:rPr lang="fr-FR" sz="2400" dirty="0"/>
            </a:br>
            <a:r>
              <a:rPr lang="fr-FR" sz="2400" dirty="0"/>
              <a:t>Fougue grisé, arpenté, en mouvement qui nous enlace et nous </a:t>
            </a:r>
            <a:r>
              <a:rPr lang="fr-FR" sz="2400" dirty="0" err="1"/>
              <a:t>trépace</a:t>
            </a:r>
            <a:r>
              <a:rPr lang="fr-FR" sz="2400" dirty="0"/>
              <a:t> par ses extensions triangulaires symétriques</a:t>
            </a:r>
            <a:br>
              <a:rPr lang="fr-FR" sz="2400" dirty="0"/>
            </a:br>
            <a:br>
              <a:rPr lang="fr-FR" sz="2400" dirty="0"/>
            </a:br>
            <a:br>
              <a:rPr lang="fr-FR" sz="2400" dirty="0"/>
            </a:br>
            <a:endParaRPr lang="fr-FR" sz="2400" dirty="0"/>
          </a:p>
        </p:txBody>
      </p:sp>
      <p:pic>
        <p:nvPicPr>
          <p:cNvPr id="3" name="Image 2">
            <a:extLst>
              <a:ext uri="{FF2B5EF4-FFF2-40B4-BE49-F238E27FC236}">
                <a16:creationId xmlns:a16="http://schemas.microsoft.com/office/drawing/2014/main" id="{CAE8FB08-E0DB-435A-A6FA-07D6475E1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19" y="1143000"/>
            <a:ext cx="6141441" cy="4572000"/>
          </a:xfrm>
          <a:prstGeom prst="rect">
            <a:avLst/>
          </a:prstGeom>
        </p:spPr>
      </p:pic>
    </p:spTree>
    <p:extLst>
      <p:ext uri="{BB962C8B-B14F-4D97-AF65-F5344CB8AC3E}">
        <p14:creationId xmlns:p14="http://schemas.microsoft.com/office/powerpoint/2010/main" val="3406500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5558913"/>
          </a:xfrm>
        </p:spPr>
        <p:txBody>
          <a:bodyPr>
            <a:normAutofit/>
          </a:bodyPr>
          <a:lstStyle/>
          <a:p>
            <a:r>
              <a:rPr lang="fr-FR" sz="2800" b="1" dirty="0"/>
              <a:t>MOUVEMENT (orientation)</a:t>
            </a:r>
            <a:br>
              <a:rPr lang="fr-FR" sz="2800" b="1" dirty="0"/>
            </a:br>
            <a:br>
              <a:rPr lang="fr-FR" sz="2400" dirty="0"/>
            </a:br>
            <a:r>
              <a:rPr lang="fr-FR" sz="2400" dirty="0"/>
              <a:t>40 / 40 cm</a:t>
            </a:r>
            <a:br>
              <a:rPr lang="fr-FR" sz="2400" dirty="0"/>
            </a:br>
            <a:br>
              <a:rPr lang="fr-FR" sz="2400" dirty="0"/>
            </a:br>
            <a:r>
              <a:rPr lang="fr-FR" sz="2400" dirty="0"/>
              <a:t>550,- €</a:t>
            </a:r>
            <a:br>
              <a:rPr lang="fr-FR" sz="2400" dirty="0"/>
            </a:br>
            <a:br>
              <a:rPr lang="fr-FR" sz="2400" dirty="0"/>
            </a:br>
            <a:r>
              <a:rPr lang="fr-FR" sz="2400" dirty="0"/>
              <a:t>Dans la vie, nous prenons de nouveaux horizons, de nouvelles orientations.</a:t>
            </a: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194A4C3C-8C8F-4008-96B4-7828765EB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84" y="343272"/>
            <a:ext cx="5744441" cy="6171456"/>
          </a:xfrm>
          <a:prstGeom prst="rect">
            <a:avLst/>
          </a:prstGeom>
        </p:spPr>
      </p:pic>
    </p:spTree>
    <p:extLst>
      <p:ext uri="{BB962C8B-B14F-4D97-AF65-F5344CB8AC3E}">
        <p14:creationId xmlns:p14="http://schemas.microsoft.com/office/powerpoint/2010/main" val="421199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700"/>
            <a:ext cx="4316361" cy="4815510"/>
          </a:xfrm>
        </p:spPr>
        <p:txBody>
          <a:bodyPr>
            <a:normAutofit/>
          </a:bodyPr>
          <a:lstStyle/>
          <a:p>
            <a:r>
              <a:rPr lang="fr-FR" sz="2800" b="1" dirty="0"/>
              <a:t>LYS ETOILE</a:t>
            </a:r>
            <a:br>
              <a:rPr lang="fr-FR" sz="2800" b="1" dirty="0"/>
            </a:br>
            <a:br>
              <a:rPr lang="fr-FR" sz="2400" dirty="0"/>
            </a:br>
            <a:r>
              <a:rPr lang="fr-FR" sz="2400" dirty="0"/>
              <a:t>30 / 30 cm</a:t>
            </a:r>
            <a:br>
              <a:rPr lang="fr-FR" sz="2400" dirty="0"/>
            </a:br>
            <a:br>
              <a:rPr lang="fr-FR" sz="2400" dirty="0"/>
            </a:br>
            <a:r>
              <a:rPr lang="fr-FR" sz="2400" dirty="0"/>
              <a:t>450,-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DEDC816B-980D-43B8-942D-F5011C09D16E}"/>
              </a:ext>
            </a:extLst>
          </p:cNvPr>
          <p:cNvPicPr>
            <a:picLocks noChangeAspect="1"/>
          </p:cNvPicPr>
          <p:nvPr/>
        </p:nvPicPr>
        <p:blipFill rotWithShape="1">
          <a:blip r:embed="rId2">
            <a:extLst>
              <a:ext uri="{28A0092B-C50C-407E-A947-70E740481C1C}">
                <a14:useLocalDpi xmlns:a14="http://schemas.microsoft.com/office/drawing/2010/main" val="0"/>
              </a:ext>
            </a:extLst>
          </a:blip>
          <a:srcRect l="9336" r="18593" b="5000"/>
          <a:stretch/>
        </p:blipFill>
        <p:spPr>
          <a:xfrm>
            <a:off x="242886" y="533400"/>
            <a:ext cx="5857875" cy="5791200"/>
          </a:xfrm>
          <a:prstGeom prst="rect">
            <a:avLst/>
          </a:prstGeom>
        </p:spPr>
      </p:pic>
    </p:spTree>
    <p:extLst>
      <p:ext uri="{BB962C8B-B14F-4D97-AF65-F5344CB8AC3E}">
        <p14:creationId xmlns:p14="http://schemas.microsoft.com/office/powerpoint/2010/main" val="15500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700"/>
            <a:ext cx="4316361" cy="4680338"/>
          </a:xfrm>
        </p:spPr>
        <p:txBody>
          <a:bodyPr>
            <a:normAutofit/>
          </a:bodyPr>
          <a:lstStyle/>
          <a:p>
            <a:r>
              <a:rPr lang="fr-FR" sz="2800" b="1" dirty="0"/>
              <a:t>PENOMBRE SCINTILLANTE</a:t>
            </a:r>
            <a:br>
              <a:rPr lang="fr-FR" sz="2800" b="1" dirty="0"/>
            </a:br>
            <a:br>
              <a:rPr lang="fr-FR" sz="2400" dirty="0"/>
            </a:br>
            <a:r>
              <a:rPr lang="fr-FR" sz="2400" dirty="0"/>
              <a:t>30 / 30 cm</a:t>
            </a:r>
            <a:br>
              <a:rPr lang="fr-FR" sz="2400" dirty="0"/>
            </a:br>
            <a:br>
              <a:rPr lang="fr-FR" sz="2400" dirty="0"/>
            </a:br>
            <a:r>
              <a:rPr lang="fr-FR" sz="2400" dirty="0"/>
              <a:t>450,-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178E43BA-62CA-4B8C-A4F9-74799DC41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77" y="0"/>
            <a:ext cx="6366076" cy="6858000"/>
          </a:xfrm>
          <a:prstGeom prst="rect">
            <a:avLst/>
          </a:prstGeom>
        </p:spPr>
      </p:pic>
    </p:spTree>
    <p:extLst>
      <p:ext uri="{BB962C8B-B14F-4D97-AF65-F5344CB8AC3E}">
        <p14:creationId xmlns:p14="http://schemas.microsoft.com/office/powerpoint/2010/main" val="299481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1028699"/>
            <a:ext cx="4316361" cy="5558913"/>
          </a:xfrm>
        </p:spPr>
        <p:txBody>
          <a:bodyPr>
            <a:normAutofit/>
          </a:bodyPr>
          <a:lstStyle/>
          <a:p>
            <a:r>
              <a:rPr lang="fr-FR" sz="2800" b="1" dirty="0"/>
              <a:t>TETRIS</a:t>
            </a:r>
            <a:br>
              <a:rPr lang="fr-FR" sz="2800" b="1" dirty="0"/>
            </a:br>
            <a:br>
              <a:rPr lang="fr-FR" sz="2400" dirty="0"/>
            </a:br>
            <a:r>
              <a:rPr lang="fr-FR" sz="2400" dirty="0"/>
              <a:t>60 / 100 cm</a:t>
            </a:r>
            <a:br>
              <a:rPr lang="fr-FR" sz="2400" dirty="0"/>
            </a:br>
            <a:br>
              <a:rPr lang="fr-FR" sz="2400" dirty="0"/>
            </a:br>
            <a:r>
              <a:rPr lang="fr-FR" sz="2400" dirty="0"/>
              <a:t>1 600,-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8FB4F52F-0E18-4B73-B287-366741FE3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745" y="0"/>
            <a:ext cx="3460459" cy="6858000"/>
          </a:xfrm>
          <a:prstGeom prst="rect">
            <a:avLst/>
          </a:prstGeom>
        </p:spPr>
      </p:pic>
    </p:spTree>
    <p:extLst>
      <p:ext uri="{BB962C8B-B14F-4D97-AF65-F5344CB8AC3E}">
        <p14:creationId xmlns:p14="http://schemas.microsoft.com/office/powerpoint/2010/main" val="1089273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8410575" y="1028700"/>
            <a:ext cx="3073501" cy="4584922"/>
          </a:xfrm>
        </p:spPr>
        <p:txBody>
          <a:bodyPr>
            <a:normAutofit/>
          </a:bodyPr>
          <a:lstStyle/>
          <a:p>
            <a:r>
              <a:rPr lang="fr-FR" sz="2800" b="1" dirty="0"/>
              <a:t>BLACK &amp; WHITE</a:t>
            </a:r>
            <a:br>
              <a:rPr lang="fr-FR" sz="2800" b="1" dirty="0"/>
            </a:br>
            <a:br>
              <a:rPr lang="fr-FR" sz="2400" dirty="0"/>
            </a:br>
            <a:r>
              <a:rPr lang="fr-FR" sz="2400" dirty="0"/>
              <a:t>0 / 0 cm</a:t>
            </a:r>
            <a:br>
              <a:rPr lang="fr-FR" sz="2400" dirty="0"/>
            </a:br>
            <a:br>
              <a:rPr lang="fr-FR" sz="2400" dirty="0"/>
            </a:br>
            <a:r>
              <a:rPr lang="fr-FR" sz="2400" dirty="0"/>
              <a:t>,-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B3A85543-11B2-4736-A539-F0937343D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99" y="1457326"/>
            <a:ext cx="8086890" cy="4371975"/>
          </a:xfrm>
          <a:prstGeom prst="rect">
            <a:avLst/>
          </a:prstGeom>
        </p:spPr>
      </p:pic>
    </p:spTree>
    <p:extLst>
      <p:ext uri="{BB962C8B-B14F-4D97-AF65-F5344CB8AC3E}">
        <p14:creationId xmlns:p14="http://schemas.microsoft.com/office/powerpoint/2010/main" val="2442940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8410575" y="1028699"/>
            <a:ext cx="3073501" cy="5558913"/>
          </a:xfrm>
        </p:spPr>
        <p:txBody>
          <a:bodyPr>
            <a:normAutofit/>
          </a:bodyPr>
          <a:lstStyle/>
          <a:p>
            <a:r>
              <a:rPr lang="fr-FR" sz="2800" b="1" dirty="0"/>
              <a:t>VELOUTE</a:t>
            </a:r>
            <a:br>
              <a:rPr lang="fr-FR" sz="2800" b="1" dirty="0"/>
            </a:br>
            <a:br>
              <a:rPr lang="fr-FR" sz="2400" dirty="0"/>
            </a:br>
            <a:r>
              <a:rPr lang="fr-FR" sz="2400" dirty="0"/>
              <a:t>70 / 140 cm</a:t>
            </a:r>
            <a:br>
              <a:rPr lang="fr-FR" sz="2400" dirty="0"/>
            </a:br>
            <a:br>
              <a:rPr lang="fr-FR" sz="2400" dirty="0"/>
            </a:br>
            <a:r>
              <a:rPr lang="fr-FR" sz="2400" dirty="0"/>
              <a:t>2 600,-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7" name="Image 6">
            <a:extLst>
              <a:ext uri="{FF2B5EF4-FFF2-40B4-BE49-F238E27FC236}">
                <a16:creationId xmlns:a16="http://schemas.microsoft.com/office/drawing/2014/main" id="{8765837E-B1DB-4C05-9457-1960D3137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07" y="1804944"/>
            <a:ext cx="7920728" cy="4293705"/>
          </a:xfrm>
          <a:prstGeom prst="rect">
            <a:avLst/>
          </a:prstGeom>
        </p:spPr>
      </p:pic>
    </p:spTree>
    <p:extLst>
      <p:ext uri="{BB962C8B-B14F-4D97-AF65-F5344CB8AC3E}">
        <p14:creationId xmlns:p14="http://schemas.microsoft.com/office/powerpoint/2010/main" val="135794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442453"/>
            <a:ext cx="4316361" cy="6145160"/>
          </a:xfrm>
        </p:spPr>
        <p:txBody>
          <a:bodyPr>
            <a:normAutofit/>
          </a:bodyPr>
          <a:lstStyle/>
          <a:p>
            <a:br>
              <a:rPr lang="fr-FR" sz="2400" dirty="0"/>
            </a:br>
            <a:r>
              <a:rPr lang="fr-FR" sz="3600" b="1" dirty="0"/>
              <a:t>DENTELLES</a:t>
            </a:r>
            <a:br>
              <a:rPr lang="fr-FR" sz="2400" dirty="0"/>
            </a:br>
            <a:br>
              <a:rPr lang="fr-FR" sz="2400" dirty="0"/>
            </a:br>
            <a:r>
              <a:rPr lang="fr-FR" sz="2400" dirty="0"/>
              <a:t>80 / 80 CM</a:t>
            </a:r>
            <a:br>
              <a:rPr lang="fr-FR" sz="2400" dirty="0"/>
            </a:br>
            <a:br>
              <a:rPr lang="fr-FR" sz="2400" dirty="0"/>
            </a:br>
            <a:br>
              <a:rPr lang="fr-FR" sz="2400" dirty="0"/>
            </a:br>
            <a:r>
              <a:rPr lang="fr-FR" sz="2400" dirty="0"/>
              <a:t>Ses nuancés de gris avec son vieux rose argenté, se tissent, se brodent, se dentellent.</a:t>
            </a:r>
            <a:br>
              <a:rPr lang="fr-FR" sz="2400" dirty="0"/>
            </a:br>
            <a:br>
              <a:rPr lang="fr-FR" sz="2400" dirty="0"/>
            </a:br>
            <a:br>
              <a:rPr lang="fr-FR" sz="2400" dirty="0"/>
            </a:br>
            <a:br>
              <a:rPr lang="fr-FR" sz="2400" dirty="0"/>
            </a:br>
            <a:br>
              <a:rPr lang="fr-FR" sz="2400" dirty="0"/>
            </a:br>
            <a:br>
              <a:rPr lang="fr-FR" sz="2400" dirty="0"/>
            </a:br>
            <a:br>
              <a:rPr lang="fr-FR" sz="1400" dirty="0"/>
            </a:br>
            <a:endParaRPr lang="fr-FR" sz="1400" dirty="0"/>
          </a:p>
        </p:txBody>
      </p:sp>
      <p:pic>
        <p:nvPicPr>
          <p:cNvPr id="5" name="Image 4">
            <a:extLst>
              <a:ext uri="{FF2B5EF4-FFF2-40B4-BE49-F238E27FC236}">
                <a16:creationId xmlns:a16="http://schemas.microsoft.com/office/drawing/2014/main" id="{017F488D-F1AA-42E7-8068-C3764F9D6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358263"/>
            <a:ext cx="6387542" cy="6229350"/>
          </a:xfrm>
          <a:prstGeom prst="rect">
            <a:avLst/>
          </a:prstGeom>
        </p:spPr>
      </p:pic>
    </p:spTree>
    <p:extLst>
      <p:ext uri="{BB962C8B-B14F-4D97-AF65-F5344CB8AC3E}">
        <p14:creationId xmlns:p14="http://schemas.microsoft.com/office/powerpoint/2010/main" val="3825972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ETAT D’AME</a:t>
            </a:r>
            <a:br>
              <a:rPr lang="fr-FR" sz="2800" b="1" dirty="0"/>
            </a:br>
            <a:br>
              <a:rPr lang="fr-FR" sz="2400" dirty="0"/>
            </a:br>
            <a:r>
              <a:rPr lang="fr-FR" sz="2400" dirty="0"/>
              <a:t>80 / 120 cm</a:t>
            </a:r>
            <a:br>
              <a:rPr lang="fr-FR" sz="2400" dirty="0"/>
            </a:br>
            <a:br>
              <a:rPr lang="fr-FR" sz="2400" dirty="0"/>
            </a:br>
            <a:r>
              <a:rPr lang="fr-FR" sz="2400" dirty="0"/>
              <a:t>2 400,-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935F9A95-A317-4314-9A6D-D64E3134B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061" y="719593"/>
            <a:ext cx="7225085" cy="5418814"/>
          </a:xfrm>
          <a:prstGeom prst="rect">
            <a:avLst/>
          </a:prstGeom>
        </p:spPr>
      </p:pic>
    </p:spTree>
    <p:extLst>
      <p:ext uri="{BB962C8B-B14F-4D97-AF65-F5344CB8AC3E}">
        <p14:creationId xmlns:p14="http://schemas.microsoft.com/office/powerpoint/2010/main" val="4138494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VIBRATIONS</a:t>
            </a:r>
            <a:br>
              <a:rPr lang="fr-FR" sz="2400" dirty="0"/>
            </a:br>
            <a:br>
              <a:rPr lang="fr-FR" sz="2400" dirty="0"/>
            </a:br>
            <a:r>
              <a:rPr lang="fr-FR" sz="2400" dirty="0"/>
              <a:t>60 / 60 cm</a:t>
            </a:r>
            <a:br>
              <a:rPr lang="fr-FR" sz="2400" dirty="0"/>
            </a:br>
            <a:br>
              <a:rPr lang="fr-FR" sz="2400" dirty="0"/>
            </a:br>
            <a:r>
              <a:rPr lang="fr-FR" sz="2400" dirty="0"/>
              <a:t>950,- €</a:t>
            </a:r>
            <a:br>
              <a:rPr lang="fr-FR" sz="2400" dirty="0"/>
            </a:br>
            <a:br>
              <a:rPr lang="fr-FR" sz="2400" dirty="0"/>
            </a:br>
            <a:br>
              <a:rPr lang="fr-FR" sz="2400" dirty="0"/>
            </a:br>
            <a:r>
              <a:rPr lang="fr-FR" sz="2400" dirty="0"/>
              <a:t>Les sons se propagent, ses vibrations se diffusent</a:t>
            </a: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953F069D-F738-40F1-8F62-EC38D14AE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59" y="0"/>
            <a:ext cx="6626919" cy="6858000"/>
          </a:xfrm>
          <a:prstGeom prst="rect">
            <a:avLst/>
          </a:prstGeom>
        </p:spPr>
      </p:pic>
    </p:spTree>
    <p:extLst>
      <p:ext uri="{BB962C8B-B14F-4D97-AF65-F5344CB8AC3E}">
        <p14:creationId xmlns:p14="http://schemas.microsoft.com/office/powerpoint/2010/main" val="1315847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PATCHWORK ROUGE ANTHRACITE</a:t>
            </a:r>
            <a:br>
              <a:rPr lang="fr-FR" sz="2400" dirty="0"/>
            </a:br>
            <a:br>
              <a:rPr lang="fr-FR" sz="2400" dirty="0"/>
            </a:br>
            <a:r>
              <a:rPr lang="fr-FR" sz="2400" dirty="0"/>
              <a:t>90 / 90 cm</a:t>
            </a:r>
            <a:br>
              <a:rPr lang="fr-FR" sz="2400" dirty="0"/>
            </a:br>
            <a:br>
              <a:rPr lang="fr-FR" sz="2400" dirty="0"/>
            </a:br>
            <a:r>
              <a:rPr lang="fr-FR" sz="2400" dirty="0"/>
              <a:t>1 900,-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73F96669-F3AB-4447-B51A-A5234E321A1C}"/>
              </a:ext>
            </a:extLst>
          </p:cNvPr>
          <p:cNvPicPr>
            <a:picLocks noChangeAspect="1"/>
          </p:cNvPicPr>
          <p:nvPr/>
        </p:nvPicPr>
        <p:blipFill rotWithShape="1">
          <a:blip r:embed="rId2">
            <a:extLst>
              <a:ext uri="{28A0092B-C50C-407E-A947-70E740481C1C}">
                <a14:useLocalDpi xmlns:a14="http://schemas.microsoft.com/office/drawing/2010/main" val="0"/>
              </a:ext>
            </a:extLst>
          </a:blip>
          <a:srcRect l="5033" t="8116" b="6551"/>
          <a:stretch/>
        </p:blipFill>
        <p:spPr>
          <a:xfrm>
            <a:off x="286247" y="636103"/>
            <a:ext cx="5601188" cy="5852161"/>
          </a:xfrm>
          <a:prstGeom prst="rect">
            <a:avLst/>
          </a:prstGeom>
        </p:spPr>
      </p:pic>
    </p:spTree>
    <p:extLst>
      <p:ext uri="{BB962C8B-B14F-4D97-AF65-F5344CB8AC3E}">
        <p14:creationId xmlns:p14="http://schemas.microsoft.com/office/powerpoint/2010/main" val="449922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R</a:t>
            </a:r>
            <a:br>
              <a:rPr lang="fr-FR" sz="2400" dirty="0"/>
            </a:br>
            <a:br>
              <a:rPr lang="fr-FR" sz="2400" dirty="0"/>
            </a:br>
            <a:r>
              <a:rPr lang="fr-FR" sz="2400" dirty="0"/>
              <a:t>70 / 70 cm</a:t>
            </a:r>
            <a:br>
              <a:rPr lang="fr-FR" sz="2400" dirty="0"/>
            </a:br>
            <a:br>
              <a:rPr lang="fr-FR" sz="2400" dirty="0"/>
            </a:br>
            <a:r>
              <a:rPr lang="fr-FR" sz="2400" dirty="0"/>
              <a:t>000,-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82D132B2-DEB5-4B8D-8006-47F244466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896" y="79513"/>
            <a:ext cx="5640348" cy="6858000"/>
          </a:xfrm>
          <a:prstGeom prst="rect">
            <a:avLst/>
          </a:prstGeom>
        </p:spPr>
      </p:pic>
    </p:spTree>
    <p:extLst>
      <p:ext uri="{BB962C8B-B14F-4D97-AF65-F5344CB8AC3E}">
        <p14:creationId xmlns:p14="http://schemas.microsoft.com/office/powerpoint/2010/main" val="409868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700"/>
            <a:ext cx="3548674" cy="4632630"/>
          </a:xfrm>
        </p:spPr>
        <p:txBody>
          <a:bodyPr>
            <a:normAutofit/>
          </a:bodyPr>
          <a:lstStyle/>
          <a:p>
            <a:r>
              <a:rPr lang="fr-FR" sz="2800" b="1" dirty="0"/>
              <a:t>DECALEE MULTICOLORE</a:t>
            </a:r>
            <a:br>
              <a:rPr lang="fr-FR" sz="2400" dirty="0"/>
            </a:br>
            <a:br>
              <a:rPr lang="fr-FR" sz="2400" dirty="0"/>
            </a:br>
            <a:r>
              <a:rPr lang="fr-FR" sz="2400" dirty="0"/>
              <a:t>70 / 70 cm (Châssis)</a:t>
            </a:r>
            <a:br>
              <a:rPr lang="fr-FR" sz="2400" dirty="0"/>
            </a:br>
            <a:br>
              <a:rPr lang="fr-FR" sz="2400" dirty="0"/>
            </a:br>
            <a:r>
              <a:rPr lang="fr-FR" sz="2400" dirty="0"/>
              <a:t>1 800,-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209A2E1F-4F47-4D59-BFAC-E7FD80C1B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23" y="224623"/>
            <a:ext cx="5747850" cy="6408753"/>
          </a:xfrm>
          <a:prstGeom prst="rect">
            <a:avLst/>
          </a:prstGeom>
        </p:spPr>
      </p:pic>
      <p:sp>
        <p:nvSpPr>
          <p:cNvPr id="5" name="ZoneTexte 4">
            <a:extLst>
              <a:ext uri="{FF2B5EF4-FFF2-40B4-BE49-F238E27FC236}">
                <a16:creationId xmlns:a16="http://schemas.microsoft.com/office/drawing/2014/main" id="{79DC5FDC-50F1-41BA-8125-F673DC237E34}"/>
              </a:ext>
            </a:extLst>
          </p:cNvPr>
          <p:cNvSpPr txBox="1"/>
          <p:nvPr/>
        </p:nvSpPr>
        <p:spPr>
          <a:xfrm>
            <a:off x="10527527" y="6408751"/>
            <a:ext cx="1502796" cy="369332"/>
          </a:xfrm>
          <a:prstGeom prst="rect">
            <a:avLst/>
          </a:prstGeom>
          <a:noFill/>
        </p:spPr>
        <p:txBody>
          <a:bodyPr wrap="square" rtlCol="0">
            <a:spAutoFit/>
          </a:bodyPr>
          <a:lstStyle/>
          <a:p>
            <a:r>
              <a:rPr lang="fr-FR" dirty="0"/>
              <a:t>G. DREY</a:t>
            </a:r>
          </a:p>
        </p:txBody>
      </p:sp>
    </p:spTree>
    <p:extLst>
      <p:ext uri="{BB962C8B-B14F-4D97-AF65-F5344CB8AC3E}">
        <p14:creationId xmlns:p14="http://schemas.microsoft.com/office/powerpoint/2010/main" val="4011838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R</a:t>
            </a:r>
            <a:br>
              <a:rPr lang="fr-FR" sz="2400" dirty="0"/>
            </a:br>
            <a:br>
              <a:rPr lang="fr-FR" sz="2400" dirty="0"/>
            </a:br>
            <a:r>
              <a:rPr lang="fr-FR" sz="2400" dirty="0"/>
              <a:t>90 / 90 cm</a:t>
            </a:r>
            <a:br>
              <a:rPr lang="fr-FR" sz="2400" dirty="0"/>
            </a:br>
            <a:br>
              <a:rPr lang="fr-FR" sz="2400" dirty="0"/>
            </a:br>
            <a:r>
              <a:rPr lang="fr-FR" sz="2400" dirty="0"/>
              <a:t>2100,-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9E1CCF67-C23B-4EC0-A95F-AC1C3EB85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77" y="572134"/>
            <a:ext cx="7408652" cy="6205949"/>
          </a:xfrm>
          <a:prstGeom prst="rect">
            <a:avLst/>
          </a:prstGeom>
        </p:spPr>
      </p:pic>
      <p:sp>
        <p:nvSpPr>
          <p:cNvPr id="5" name="ZoneTexte 4">
            <a:extLst>
              <a:ext uri="{FF2B5EF4-FFF2-40B4-BE49-F238E27FC236}">
                <a16:creationId xmlns:a16="http://schemas.microsoft.com/office/drawing/2014/main" id="{8FED9B31-0611-40EA-A60D-391F2C32C9F7}"/>
              </a:ext>
            </a:extLst>
          </p:cNvPr>
          <p:cNvSpPr txBox="1"/>
          <p:nvPr/>
        </p:nvSpPr>
        <p:spPr>
          <a:xfrm>
            <a:off x="10527527" y="6408751"/>
            <a:ext cx="1502796" cy="369332"/>
          </a:xfrm>
          <a:prstGeom prst="rect">
            <a:avLst/>
          </a:prstGeom>
          <a:noFill/>
        </p:spPr>
        <p:txBody>
          <a:bodyPr wrap="square" rtlCol="0">
            <a:spAutoFit/>
          </a:bodyPr>
          <a:lstStyle/>
          <a:p>
            <a:r>
              <a:rPr lang="fr-FR" dirty="0"/>
              <a:t>L. DESIGN</a:t>
            </a:r>
          </a:p>
        </p:txBody>
      </p:sp>
    </p:spTree>
    <p:extLst>
      <p:ext uri="{BB962C8B-B14F-4D97-AF65-F5344CB8AC3E}">
        <p14:creationId xmlns:p14="http://schemas.microsoft.com/office/powerpoint/2010/main" val="1078569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PARFAIT CERISE</a:t>
            </a:r>
            <a:br>
              <a:rPr lang="fr-FR" sz="2800" b="1" dirty="0"/>
            </a:br>
            <a:br>
              <a:rPr lang="fr-FR" sz="2400" dirty="0"/>
            </a:br>
            <a:r>
              <a:rPr lang="fr-FR" sz="2400" dirty="0"/>
              <a:t>90 / 90 cm</a:t>
            </a:r>
            <a:br>
              <a:rPr lang="fr-FR" sz="2400" dirty="0"/>
            </a:br>
            <a:br>
              <a:rPr lang="fr-FR" sz="2400" dirty="0"/>
            </a:br>
            <a:r>
              <a:rPr lang="fr-FR" sz="2400" dirty="0"/>
              <a:t>00,-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7" name="Image 6">
            <a:extLst>
              <a:ext uri="{FF2B5EF4-FFF2-40B4-BE49-F238E27FC236}">
                <a16:creationId xmlns:a16="http://schemas.microsoft.com/office/drawing/2014/main" id="{D0623E9C-135F-4AB1-8CA0-400E30A29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45" y="119269"/>
            <a:ext cx="6768470" cy="6858000"/>
          </a:xfrm>
          <a:prstGeom prst="rect">
            <a:avLst/>
          </a:prstGeom>
        </p:spPr>
      </p:pic>
    </p:spTree>
    <p:extLst>
      <p:ext uri="{BB962C8B-B14F-4D97-AF65-F5344CB8AC3E}">
        <p14:creationId xmlns:p14="http://schemas.microsoft.com/office/powerpoint/2010/main" val="2760304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03598" y="1044603"/>
            <a:ext cx="3548674" cy="4513360"/>
          </a:xfrm>
        </p:spPr>
        <p:txBody>
          <a:bodyPr>
            <a:normAutofit/>
          </a:bodyPr>
          <a:lstStyle/>
          <a:p>
            <a:r>
              <a:rPr lang="fr-FR" sz="2400" dirty="0"/>
              <a:t>ENGRENAGE</a:t>
            </a:r>
            <a:br>
              <a:rPr lang="fr-FR" sz="2400" dirty="0"/>
            </a:br>
            <a:br>
              <a:rPr lang="fr-FR" sz="2400" dirty="0"/>
            </a:br>
            <a:r>
              <a:rPr lang="fr-FR" sz="2400" dirty="0"/>
              <a:t>60 / 60 cm</a:t>
            </a:r>
            <a:br>
              <a:rPr lang="fr-FR" sz="2400" dirty="0"/>
            </a:br>
            <a:br>
              <a:rPr lang="fr-FR" sz="2400" dirty="0"/>
            </a:br>
            <a:r>
              <a:rPr lang="fr-FR" sz="2400" dirty="0"/>
              <a:t>950,-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7" name="Image 6">
            <a:extLst>
              <a:ext uri="{FF2B5EF4-FFF2-40B4-BE49-F238E27FC236}">
                <a16:creationId xmlns:a16="http://schemas.microsoft.com/office/drawing/2014/main" id="{365C813B-19D9-4A96-A116-4BB026033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537" y="100466"/>
            <a:ext cx="5971188" cy="6657068"/>
          </a:xfrm>
          <a:prstGeom prst="rect">
            <a:avLst/>
          </a:prstGeom>
        </p:spPr>
      </p:pic>
      <p:sp>
        <p:nvSpPr>
          <p:cNvPr id="8" name="ZoneTexte 7">
            <a:extLst>
              <a:ext uri="{FF2B5EF4-FFF2-40B4-BE49-F238E27FC236}">
                <a16:creationId xmlns:a16="http://schemas.microsoft.com/office/drawing/2014/main" id="{664B63E8-3B70-436C-9DA0-AE7BFE13723A}"/>
              </a:ext>
            </a:extLst>
          </p:cNvPr>
          <p:cNvSpPr txBox="1"/>
          <p:nvPr/>
        </p:nvSpPr>
        <p:spPr>
          <a:xfrm>
            <a:off x="10527527" y="6408751"/>
            <a:ext cx="1502796" cy="369332"/>
          </a:xfrm>
          <a:prstGeom prst="rect">
            <a:avLst/>
          </a:prstGeom>
          <a:noFill/>
        </p:spPr>
        <p:txBody>
          <a:bodyPr wrap="square" rtlCol="0">
            <a:spAutoFit/>
          </a:bodyPr>
          <a:lstStyle/>
          <a:p>
            <a:r>
              <a:rPr lang="fr-FR" dirty="0"/>
              <a:t>Portugal</a:t>
            </a:r>
          </a:p>
        </p:txBody>
      </p:sp>
    </p:spTree>
    <p:extLst>
      <p:ext uri="{BB962C8B-B14F-4D97-AF65-F5344CB8AC3E}">
        <p14:creationId xmlns:p14="http://schemas.microsoft.com/office/powerpoint/2010/main" val="2386140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CASCADE</a:t>
            </a:r>
            <a:br>
              <a:rPr lang="fr-FR" sz="2400" dirty="0"/>
            </a:br>
            <a:br>
              <a:rPr lang="fr-FR" sz="2400" dirty="0"/>
            </a:br>
            <a:r>
              <a:rPr lang="fr-FR" sz="2400" dirty="0"/>
              <a:t>40 / 100 cm</a:t>
            </a:r>
            <a:br>
              <a:rPr lang="fr-FR" sz="2400" dirty="0"/>
            </a:br>
            <a:br>
              <a:rPr lang="fr-FR" sz="2400" dirty="0"/>
            </a:br>
            <a:r>
              <a:rPr lang="fr-FR" sz="2400" dirty="0"/>
              <a:t>950,-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DFFC089C-CB10-4EE5-8E6E-FD3C3D3AA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926" y="143124"/>
            <a:ext cx="3250672" cy="6858000"/>
          </a:xfrm>
          <a:prstGeom prst="rect">
            <a:avLst/>
          </a:prstGeom>
        </p:spPr>
      </p:pic>
    </p:spTree>
    <p:extLst>
      <p:ext uri="{BB962C8B-B14F-4D97-AF65-F5344CB8AC3E}">
        <p14:creationId xmlns:p14="http://schemas.microsoft.com/office/powerpoint/2010/main" val="3063351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FRIANDISE</a:t>
            </a:r>
            <a:br>
              <a:rPr lang="fr-FR" sz="2400" dirty="0"/>
            </a:br>
            <a:br>
              <a:rPr lang="fr-FR" sz="2400" dirty="0"/>
            </a:br>
            <a:r>
              <a:rPr lang="fr-FR" sz="2400" dirty="0"/>
              <a:t>30 / 30 cm</a:t>
            </a:r>
            <a:br>
              <a:rPr lang="fr-FR" sz="2400" dirty="0"/>
            </a:br>
            <a:br>
              <a:rPr lang="fr-FR" sz="2400" dirty="0"/>
            </a:br>
            <a:r>
              <a:rPr lang="fr-FR" sz="2400" dirty="0"/>
              <a:t>450,-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7" name="Image 6">
            <a:extLst>
              <a:ext uri="{FF2B5EF4-FFF2-40B4-BE49-F238E27FC236}">
                <a16:creationId xmlns:a16="http://schemas.microsoft.com/office/drawing/2014/main" id="{6CB62CA5-E926-4973-A02A-F9E280422949}"/>
              </a:ext>
            </a:extLst>
          </p:cNvPr>
          <p:cNvPicPr>
            <a:picLocks noChangeAspect="1"/>
          </p:cNvPicPr>
          <p:nvPr/>
        </p:nvPicPr>
        <p:blipFill rotWithShape="1">
          <a:blip r:embed="rId2">
            <a:extLst>
              <a:ext uri="{28A0092B-C50C-407E-A947-70E740481C1C}">
                <a14:useLocalDpi xmlns:a14="http://schemas.microsoft.com/office/drawing/2010/main" val="0"/>
              </a:ext>
            </a:extLst>
          </a:blip>
          <a:srcRect l="8463" t="3572" r="8405" b="1665"/>
          <a:stretch/>
        </p:blipFill>
        <p:spPr>
          <a:xfrm rot="5400000">
            <a:off x="453223" y="938256"/>
            <a:ext cx="5701088" cy="4874150"/>
          </a:xfrm>
          <a:prstGeom prst="rect">
            <a:avLst/>
          </a:prstGeom>
        </p:spPr>
      </p:pic>
    </p:spTree>
    <p:extLst>
      <p:ext uri="{BB962C8B-B14F-4D97-AF65-F5344CB8AC3E}">
        <p14:creationId xmlns:p14="http://schemas.microsoft.com/office/powerpoint/2010/main" val="293764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442453"/>
            <a:ext cx="4316361" cy="5361999"/>
          </a:xfrm>
        </p:spPr>
        <p:txBody>
          <a:bodyPr>
            <a:normAutofit fontScale="90000"/>
          </a:bodyPr>
          <a:lstStyle/>
          <a:p>
            <a:br>
              <a:rPr lang="fr-FR" sz="2400" dirty="0"/>
            </a:br>
            <a:r>
              <a:rPr lang="fr-FR" sz="3600" b="1" dirty="0"/>
              <a:t>EXOTIC</a:t>
            </a:r>
            <a:br>
              <a:rPr lang="fr-FR" sz="2400" dirty="0"/>
            </a:br>
            <a:br>
              <a:rPr lang="fr-FR" sz="2400" dirty="0"/>
            </a:br>
            <a:r>
              <a:rPr lang="fr-FR" sz="2400" dirty="0"/>
              <a:t>60 / 100 CM</a:t>
            </a:r>
            <a:br>
              <a:rPr lang="fr-FR" sz="2400" dirty="0"/>
            </a:br>
            <a:br>
              <a:rPr lang="fr-FR" sz="2400" dirty="0"/>
            </a:br>
            <a:br>
              <a:rPr lang="fr-FR" sz="2400" dirty="0"/>
            </a:br>
            <a:r>
              <a:rPr lang="fr-FR" sz="2400" dirty="0"/>
              <a:t>Dans sa forme de fleurs exotiques, ses couleurs et ses feuillages sont éclatantes.</a:t>
            </a:r>
            <a:br>
              <a:rPr lang="fr-FR" sz="2400" dirty="0"/>
            </a:br>
            <a:br>
              <a:rPr lang="fr-FR" sz="2400" dirty="0"/>
            </a:br>
            <a:r>
              <a:rPr lang="fr-FR" sz="2400" dirty="0"/>
              <a:t>Support intégralement en métal</a:t>
            </a:r>
            <a:br>
              <a:rPr lang="fr-FR" sz="2400" dirty="0"/>
            </a:br>
            <a:br>
              <a:rPr lang="fr-FR" sz="2400" dirty="0"/>
            </a:br>
            <a:br>
              <a:rPr lang="fr-FR" sz="2400" dirty="0"/>
            </a:br>
            <a:r>
              <a:rPr lang="fr-FR" sz="2400" dirty="0"/>
              <a:t>1 850 €</a:t>
            </a:r>
            <a:br>
              <a:rPr lang="fr-FR" sz="2400" dirty="0"/>
            </a:br>
            <a:br>
              <a:rPr lang="fr-FR" sz="2400" dirty="0"/>
            </a:br>
            <a:br>
              <a:rPr lang="fr-FR" sz="2400" dirty="0"/>
            </a:br>
            <a:br>
              <a:rPr lang="fr-FR" sz="2400" dirty="0"/>
            </a:br>
            <a:br>
              <a:rPr lang="fr-FR" sz="1400" dirty="0"/>
            </a:br>
            <a:endParaRPr lang="fr-FR" sz="1400" dirty="0"/>
          </a:p>
        </p:txBody>
      </p:sp>
      <p:pic>
        <p:nvPicPr>
          <p:cNvPr id="5" name="Image 4">
            <a:extLst>
              <a:ext uri="{FF2B5EF4-FFF2-40B4-BE49-F238E27FC236}">
                <a16:creationId xmlns:a16="http://schemas.microsoft.com/office/drawing/2014/main" id="{E9A86C5E-CE33-449C-929D-4D281C6EC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03" y="0"/>
            <a:ext cx="6178897" cy="6276975"/>
          </a:xfrm>
          <a:prstGeom prst="rect">
            <a:avLst/>
          </a:prstGeom>
        </p:spPr>
      </p:pic>
    </p:spTree>
    <p:extLst>
      <p:ext uri="{BB962C8B-B14F-4D97-AF65-F5344CB8AC3E}">
        <p14:creationId xmlns:p14="http://schemas.microsoft.com/office/powerpoint/2010/main" val="2694999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ORIGINE</a:t>
            </a:r>
            <a:br>
              <a:rPr lang="fr-FR" sz="2400" dirty="0"/>
            </a:br>
            <a:br>
              <a:rPr lang="fr-FR" sz="2400" dirty="0"/>
            </a:br>
            <a:r>
              <a:rPr lang="fr-FR" sz="2400" dirty="0"/>
              <a:t>60 / 60 cm</a:t>
            </a:r>
            <a:br>
              <a:rPr lang="fr-FR" sz="2400" dirty="0"/>
            </a:br>
            <a:br>
              <a:rPr lang="fr-FR" sz="2400" dirty="0"/>
            </a:br>
            <a:r>
              <a:rPr lang="fr-FR" sz="2400" dirty="0"/>
              <a:t>950,-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93FA199F-167B-44C6-A7F1-5C67465D9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44" y="198120"/>
            <a:ext cx="6494231" cy="6461760"/>
          </a:xfrm>
          <a:prstGeom prst="rect">
            <a:avLst/>
          </a:prstGeom>
        </p:spPr>
      </p:pic>
    </p:spTree>
    <p:extLst>
      <p:ext uri="{BB962C8B-B14F-4D97-AF65-F5344CB8AC3E}">
        <p14:creationId xmlns:p14="http://schemas.microsoft.com/office/powerpoint/2010/main" val="3788565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700"/>
            <a:ext cx="3548674" cy="4584922"/>
          </a:xfrm>
        </p:spPr>
        <p:txBody>
          <a:bodyPr>
            <a:normAutofit/>
          </a:bodyPr>
          <a:lstStyle/>
          <a:p>
            <a:r>
              <a:rPr lang="fr-FR" sz="2800" b="1" dirty="0"/>
              <a:t>CIVILISATION</a:t>
            </a:r>
            <a:br>
              <a:rPr lang="fr-FR" sz="2400" dirty="0"/>
            </a:br>
            <a:br>
              <a:rPr lang="fr-FR" sz="2400" dirty="0"/>
            </a:br>
            <a:r>
              <a:rPr lang="fr-FR" sz="2400" dirty="0"/>
              <a:t>0 / 0 cm</a:t>
            </a:r>
            <a:br>
              <a:rPr lang="fr-FR" sz="2400" dirty="0"/>
            </a:br>
            <a:br>
              <a:rPr lang="fr-FR" sz="2400" dirty="0"/>
            </a:br>
            <a:r>
              <a:rPr lang="fr-FR" sz="2400" dirty="0"/>
              <a:t>00,- €</a:t>
            </a:r>
            <a:br>
              <a:rPr lang="fr-FR" sz="2400" dirty="0"/>
            </a:br>
            <a:br>
              <a:rPr lang="fr-FR" sz="2400" dirty="0"/>
            </a:br>
            <a:r>
              <a:rPr lang="fr-FR" sz="2400" dirty="0"/>
              <a:t>Une civilisation en constante agitation, une mobilisation permanente</a:t>
            </a: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3B4FA5C5-375E-4262-B7AB-FBC288B34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45" y="1680905"/>
            <a:ext cx="7620000" cy="4254500"/>
          </a:xfrm>
          <a:prstGeom prst="rect">
            <a:avLst/>
          </a:prstGeom>
        </p:spPr>
      </p:pic>
      <p:sp>
        <p:nvSpPr>
          <p:cNvPr id="4" name="ZoneTexte 3">
            <a:extLst>
              <a:ext uri="{FF2B5EF4-FFF2-40B4-BE49-F238E27FC236}">
                <a16:creationId xmlns:a16="http://schemas.microsoft.com/office/drawing/2014/main" id="{2D4B3E2E-7205-4E3C-A095-4F3E4D1B960F}"/>
              </a:ext>
            </a:extLst>
          </p:cNvPr>
          <p:cNvSpPr txBox="1"/>
          <p:nvPr/>
        </p:nvSpPr>
        <p:spPr>
          <a:xfrm>
            <a:off x="10527527" y="6408751"/>
            <a:ext cx="1502796" cy="369332"/>
          </a:xfrm>
          <a:prstGeom prst="rect">
            <a:avLst/>
          </a:prstGeom>
          <a:noFill/>
        </p:spPr>
        <p:txBody>
          <a:bodyPr wrap="square" rtlCol="0">
            <a:spAutoFit/>
          </a:bodyPr>
          <a:lstStyle/>
          <a:p>
            <a:r>
              <a:rPr lang="fr-FR" dirty="0"/>
              <a:t>L. DESIGN</a:t>
            </a:r>
          </a:p>
        </p:txBody>
      </p:sp>
    </p:spTree>
    <p:extLst>
      <p:ext uri="{BB962C8B-B14F-4D97-AF65-F5344CB8AC3E}">
        <p14:creationId xmlns:p14="http://schemas.microsoft.com/office/powerpoint/2010/main" val="3213920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FRAICHEUR ANISEE</a:t>
            </a:r>
            <a:br>
              <a:rPr lang="fr-FR" sz="2400" dirty="0"/>
            </a:br>
            <a:br>
              <a:rPr lang="fr-FR" sz="2400" dirty="0"/>
            </a:br>
            <a:r>
              <a:rPr lang="fr-FR" sz="2400" dirty="0"/>
              <a:t>60 / 60 cm</a:t>
            </a:r>
            <a:br>
              <a:rPr lang="fr-FR" sz="2400" dirty="0"/>
            </a:br>
            <a:br>
              <a:rPr lang="fr-FR" sz="2400" dirty="0"/>
            </a:br>
            <a:r>
              <a:rPr lang="fr-FR" sz="2400" dirty="0"/>
              <a:t>980,-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A3E8F47C-72BE-4210-8923-03212DDC7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30" y="258417"/>
            <a:ext cx="6401176" cy="6341165"/>
          </a:xfrm>
          <a:prstGeom prst="rect">
            <a:avLst/>
          </a:prstGeom>
        </p:spPr>
      </p:pic>
    </p:spTree>
    <p:extLst>
      <p:ext uri="{BB962C8B-B14F-4D97-AF65-F5344CB8AC3E}">
        <p14:creationId xmlns:p14="http://schemas.microsoft.com/office/powerpoint/2010/main" val="21517565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SYMETRIE</a:t>
            </a:r>
            <a:br>
              <a:rPr lang="fr-FR" sz="2400" dirty="0"/>
            </a:br>
            <a:br>
              <a:rPr lang="fr-FR" sz="2400" dirty="0"/>
            </a:br>
            <a:r>
              <a:rPr lang="fr-FR" sz="2400" dirty="0"/>
              <a:t>60 / 60 cm</a:t>
            </a:r>
            <a:br>
              <a:rPr lang="fr-FR" sz="2400" dirty="0"/>
            </a:br>
            <a:br>
              <a:rPr lang="fr-FR" sz="2400" dirty="0"/>
            </a:br>
            <a:r>
              <a:rPr lang="fr-FR" sz="2400" dirty="0"/>
              <a:t>950,-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5" name="Image 4">
            <a:extLst>
              <a:ext uri="{FF2B5EF4-FFF2-40B4-BE49-F238E27FC236}">
                <a16:creationId xmlns:a16="http://schemas.microsoft.com/office/drawing/2014/main" id="{85CB720F-EFAD-47A3-A10C-6138CFF5A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37" y="494176"/>
            <a:ext cx="5893364" cy="5982161"/>
          </a:xfrm>
          <a:prstGeom prst="rect">
            <a:avLst/>
          </a:prstGeom>
        </p:spPr>
      </p:pic>
    </p:spTree>
    <p:extLst>
      <p:ext uri="{BB962C8B-B14F-4D97-AF65-F5344CB8AC3E}">
        <p14:creationId xmlns:p14="http://schemas.microsoft.com/office/powerpoint/2010/main" val="3742111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EVENTAIL (</a:t>
            </a:r>
            <a:r>
              <a:rPr lang="fr-FR" sz="2800" b="1" dirty="0" err="1"/>
              <a:t>nenuphar</a:t>
            </a:r>
            <a:r>
              <a:rPr lang="fr-FR" sz="2800" b="1" dirty="0"/>
              <a:t>)</a:t>
            </a:r>
            <a:br>
              <a:rPr lang="fr-FR" sz="2400" dirty="0"/>
            </a:br>
            <a:br>
              <a:rPr lang="fr-FR" sz="2400" dirty="0"/>
            </a:br>
            <a:r>
              <a:rPr lang="fr-FR" sz="2400" dirty="0"/>
              <a:t>60 / 60 cm</a:t>
            </a:r>
            <a:br>
              <a:rPr lang="fr-FR" sz="2400" dirty="0"/>
            </a:br>
            <a:br>
              <a:rPr lang="fr-FR" sz="2400" dirty="0"/>
            </a:br>
            <a:r>
              <a:rPr lang="fr-FR" sz="2400" dirty="0"/>
              <a:t>950,- €</a:t>
            </a:r>
            <a:br>
              <a:rPr lang="fr-FR" sz="2400" dirty="0"/>
            </a:br>
            <a:br>
              <a:rPr lang="fr-FR" sz="2400" dirty="0"/>
            </a:br>
            <a:br>
              <a:rPr lang="fr-FR" sz="2400" dirty="0"/>
            </a:br>
            <a:br>
              <a:rPr lang="fr-FR" sz="2400" dirty="0"/>
            </a:br>
            <a:br>
              <a:rPr lang="fr-FR" sz="2400" dirty="0"/>
            </a:br>
            <a:br>
              <a:rPr lang="fr-FR" sz="2400" dirty="0"/>
            </a:br>
            <a:endParaRPr lang="fr-FR" sz="2400" dirty="0"/>
          </a:p>
        </p:txBody>
      </p:sp>
      <p:pic>
        <p:nvPicPr>
          <p:cNvPr id="9" name="Image 8">
            <a:extLst>
              <a:ext uri="{FF2B5EF4-FFF2-40B4-BE49-F238E27FC236}">
                <a16:creationId xmlns:a16="http://schemas.microsoft.com/office/drawing/2014/main" id="{B1FC2494-9AF1-4338-A6B1-2FBB1A612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966" y="400545"/>
            <a:ext cx="6069770" cy="5829301"/>
          </a:xfrm>
          <a:prstGeom prst="rect">
            <a:avLst/>
          </a:prstGeom>
        </p:spPr>
      </p:pic>
    </p:spTree>
    <p:extLst>
      <p:ext uri="{BB962C8B-B14F-4D97-AF65-F5344CB8AC3E}">
        <p14:creationId xmlns:p14="http://schemas.microsoft.com/office/powerpoint/2010/main" val="4064581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700"/>
            <a:ext cx="3548674" cy="5085854"/>
          </a:xfrm>
        </p:spPr>
        <p:txBody>
          <a:bodyPr>
            <a:normAutofit/>
          </a:bodyPr>
          <a:lstStyle/>
          <a:p>
            <a:r>
              <a:rPr lang="fr-FR" sz="2800" b="1" dirty="0"/>
              <a:t>NOIR FLASHY</a:t>
            </a:r>
            <a:br>
              <a:rPr lang="fr-FR" sz="2400" dirty="0"/>
            </a:br>
            <a:br>
              <a:rPr lang="fr-FR" sz="2400" dirty="0"/>
            </a:br>
            <a:r>
              <a:rPr lang="fr-FR" sz="2400" dirty="0"/>
              <a:t>50 / 50 cm</a:t>
            </a:r>
            <a:br>
              <a:rPr lang="fr-FR" sz="2400" dirty="0"/>
            </a:br>
            <a:br>
              <a:rPr lang="fr-FR" sz="2400" dirty="0"/>
            </a:br>
            <a:r>
              <a:rPr lang="fr-FR" sz="2400" dirty="0"/>
              <a:t>850,- €</a:t>
            </a:r>
            <a:br>
              <a:rPr lang="fr-FR" sz="2400" dirty="0"/>
            </a:br>
            <a:br>
              <a:rPr lang="fr-FR" sz="2400" dirty="0"/>
            </a:br>
            <a:r>
              <a:rPr lang="fr-FR" sz="2400" dirty="0"/>
              <a:t>Paillettes multicolores qui nous transportent dans un monde enchanteur </a:t>
            </a:r>
            <a:br>
              <a:rPr lang="fr-FR" sz="2400" dirty="0"/>
            </a:b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15E97F39-213D-4D0C-8F22-5484404B2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16" y="225090"/>
            <a:ext cx="5906674" cy="6407820"/>
          </a:xfrm>
          <a:prstGeom prst="rect">
            <a:avLst/>
          </a:prstGeom>
        </p:spPr>
      </p:pic>
    </p:spTree>
    <p:extLst>
      <p:ext uri="{BB962C8B-B14F-4D97-AF65-F5344CB8AC3E}">
        <p14:creationId xmlns:p14="http://schemas.microsoft.com/office/powerpoint/2010/main" val="1075051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935403" y="1028699"/>
            <a:ext cx="3548674" cy="5558913"/>
          </a:xfrm>
        </p:spPr>
        <p:txBody>
          <a:bodyPr>
            <a:normAutofit/>
          </a:bodyPr>
          <a:lstStyle/>
          <a:p>
            <a:r>
              <a:rPr lang="fr-FR" sz="2800" b="1" dirty="0"/>
              <a:t>PARTICULES</a:t>
            </a:r>
            <a:br>
              <a:rPr lang="fr-FR" sz="2400" dirty="0"/>
            </a:br>
            <a:br>
              <a:rPr lang="fr-FR" sz="2400" dirty="0"/>
            </a:br>
            <a:r>
              <a:rPr lang="fr-FR" sz="2400" dirty="0"/>
              <a:t>140 / 160 cm</a:t>
            </a:r>
            <a:br>
              <a:rPr lang="fr-FR" sz="2400" dirty="0"/>
            </a:br>
            <a:br>
              <a:rPr lang="fr-FR" sz="2400" dirty="0"/>
            </a:br>
            <a:r>
              <a:rPr lang="fr-FR" sz="2400" dirty="0"/>
              <a:t>3 800,- €</a:t>
            </a:r>
            <a:br>
              <a:rPr lang="fr-FR" sz="2400" dirty="0"/>
            </a:br>
            <a:br>
              <a:rPr lang="fr-FR" sz="2400" dirty="0"/>
            </a:br>
            <a:r>
              <a:rPr lang="fr-FR" sz="2400" dirty="0"/>
              <a:t>Particules aériennes volatiles qui nous transportent hors contexte</a:t>
            </a:r>
            <a:br>
              <a:rPr lang="fr-FR" sz="2400" dirty="0"/>
            </a:br>
            <a:endParaRPr lang="fr-FR" sz="2400" dirty="0"/>
          </a:p>
        </p:txBody>
      </p:sp>
      <p:pic>
        <p:nvPicPr>
          <p:cNvPr id="5" name="Image 4">
            <a:extLst>
              <a:ext uri="{FF2B5EF4-FFF2-40B4-BE49-F238E27FC236}">
                <a16:creationId xmlns:a16="http://schemas.microsoft.com/office/drawing/2014/main" id="{3CE69666-DAB7-4A7C-8850-424D99E97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78" y="564542"/>
            <a:ext cx="6430090" cy="5728915"/>
          </a:xfrm>
          <a:prstGeom prst="rect">
            <a:avLst/>
          </a:prstGeom>
        </p:spPr>
      </p:pic>
    </p:spTree>
    <p:extLst>
      <p:ext uri="{BB962C8B-B14F-4D97-AF65-F5344CB8AC3E}">
        <p14:creationId xmlns:p14="http://schemas.microsoft.com/office/powerpoint/2010/main" val="2767168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442453"/>
            <a:ext cx="4316361" cy="6145160"/>
          </a:xfrm>
        </p:spPr>
        <p:txBody>
          <a:bodyPr>
            <a:normAutofit/>
          </a:bodyPr>
          <a:lstStyle/>
          <a:p>
            <a:br>
              <a:rPr lang="fr-FR" sz="2400" dirty="0"/>
            </a:br>
            <a:r>
              <a:rPr lang="fr-FR" sz="3600" b="1" dirty="0"/>
              <a:t>ECLIPSES</a:t>
            </a:r>
            <a:br>
              <a:rPr lang="fr-FR" sz="2400" dirty="0"/>
            </a:br>
            <a:br>
              <a:rPr lang="fr-FR" sz="2400" dirty="0"/>
            </a:br>
            <a:r>
              <a:rPr lang="fr-FR" sz="2400" dirty="0"/>
              <a:t>80 / 80 CM</a:t>
            </a:r>
            <a:br>
              <a:rPr lang="fr-FR" sz="2400" dirty="0"/>
            </a:br>
            <a:br>
              <a:rPr lang="fr-FR" sz="2400" dirty="0"/>
            </a:br>
            <a:br>
              <a:rPr lang="fr-FR" sz="2400" dirty="0"/>
            </a:br>
            <a:r>
              <a:rPr lang="fr-FR" sz="2400" dirty="0"/>
              <a:t>Danse d’éclipse lunaire et solaire.</a:t>
            </a:r>
            <a:br>
              <a:rPr lang="fr-FR" sz="2400" dirty="0"/>
            </a:br>
            <a:br>
              <a:rPr lang="fr-FR" sz="2400" dirty="0"/>
            </a:br>
            <a:r>
              <a:rPr lang="fr-FR" sz="2400" dirty="0"/>
              <a:t>Une harmonie sans faille</a:t>
            </a:r>
            <a:br>
              <a:rPr lang="fr-FR" sz="2400" dirty="0"/>
            </a:br>
            <a:br>
              <a:rPr lang="fr-FR" sz="2400" dirty="0"/>
            </a:br>
            <a:br>
              <a:rPr lang="fr-FR" sz="2400" dirty="0"/>
            </a:br>
            <a:r>
              <a:rPr lang="fr-FR" sz="2400" dirty="0"/>
              <a:t>1 900- €</a:t>
            </a:r>
            <a:br>
              <a:rPr lang="fr-FR" sz="2400" dirty="0"/>
            </a:br>
            <a:br>
              <a:rPr lang="fr-FR" sz="2400" dirty="0"/>
            </a:br>
            <a:br>
              <a:rPr lang="fr-FR" sz="2400" dirty="0"/>
            </a:br>
            <a:br>
              <a:rPr lang="fr-FR" sz="2400" dirty="0"/>
            </a:br>
            <a:br>
              <a:rPr lang="fr-FR" sz="1400" dirty="0"/>
            </a:br>
            <a:endParaRPr lang="fr-FR" sz="1400" dirty="0"/>
          </a:p>
        </p:txBody>
      </p:sp>
      <p:pic>
        <p:nvPicPr>
          <p:cNvPr id="4" name="Image 3">
            <a:extLst>
              <a:ext uri="{FF2B5EF4-FFF2-40B4-BE49-F238E27FC236}">
                <a16:creationId xmlns:a16="http://schemas.microsoft.com/office/drawing/2014/main" id="{3487AC98-1CDA-4EB0-8DBC-7025C7633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59" y="432619"/>
            <a:ext cx="6441132" cy="6228736"/>
          </a:xfrm>
          <a:prstGeom prst="rect">
            <a:avLst/>
          </a:prstGeom>
        </p:spPr>
      </p:pic>
      <p:sp>
        <p:nvSpPr>
          <p:cNvPr id="5" name="ZoneTexte 4">
            <a:extLst>
              <a:ext uri="{FF2B5EF4-FFF2-40B4-BE49-F238E27FC236}">
                <a16:creationId xmlns:a16="http://schemas.microsoft.com/office/drawing/2014/main" id="{08FD7388-8049-4635-9E57-134C1FBCBAD3}"/>
              </a:ext>
            </a:extLst>
          </p:cNvPr>
          <p:cNvSpPr txBox="1"/>
          <p:nvPr/>
        </p:nvSpPr>
        <p:spPr>
          <a:xfrm>
            <a:off x="10527527" y="6408751"/>
            <a:ext cx="1502796" cy="369332"/>
          </a:xfrm>
          <a:prstGeom prst="rect">
            <a:avLst/>
          </a:prstGeom>
          <a:noFill/>
        </p:spPr>
        <p:txBody>
          <a:bodyPr wrap="square" rtlCol="0">
            <a:spAutoFit/>
          </a:bodyPr>
          <a:lstStyle/>
          <a:p>
            <a:r>
              <a:rPr lang="fr-FR" dirty="0"/>
              <a:t>L. DESIGN</a:t>
            </a:r>
          </a:p>
        </p:txBody>
      </p:sp>
    </p:spTree>
    <p:extLst>
      <p:ext uri="{BB962C8B-B14F-4D97-AF65-F5344CB8AC3E}">
        <p14:creationId xmlns:p14="http://schemas.microsoft.com/office/powerpoint/2010/main" val="3550413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442453"/>
            <a:ext cx="4316361" cy="6145160"/>
          </a:xfrm>
        </p:spPr>
        <p:txBody>
          <a:bodyPr>
            <a:normAutofit fontScale="90000"/>
          </a:bodyPr>
          <a:lstStyle/>
          <a:p>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br>
              <a:rPr lang="fr-FR" sz="3600" b="1" dirty="0"/>
            </a:br>
            <a:r>
              <a:rPr lang="fr-FR" sz="3600" b="1" dirty="0"/>
              <a:t>TERRE D’EVASION</a:t>
            </a:r>
            <a:br>
              <a:rPr lang="fr-FR" sz="2400" dirty="0"/>
            </a:br>
            <a:br>
              <a:rPr lang="fr-FR" sz="2400" dirty="0"/>
            </a:br>
            <a:r>
              <a:rPr lang="fr-FR" sz="2700" dirty="0"/>
              <a:t>80 / 80 CM</a:t>
            </a:r>
            <a:br>
              <a:rPr lang="fr-FR" sz="2700" dirty="0"/>
            </a:br>
            <a:br>
              <a:rPr lang="fr-FR" sz="2700" dirty="0"/>
            </a:br>
            <a:br>
              <a:rPr lang="fr-FR" sz="2700" dirty="0"/>
            </a:br>
            <a:r>
              <a:rPr lang="fr-FR" sz="2700" dirty="0"/>
              <a:t> 1 900,- €</a:t>
            </a:r>
            <a:br>
              <a:rPr lang="fr-FR" sz="2700" dirty="0"/>
            </a:br>
            <a:br>
              <a:rPr lang="fr-FR" sz="2400" dirty="0"/>
            </a:br>
            <a:br>
              <a:rPr lang="fr-FR" sz="2400" dirty="0"/>
            </a:br>
            <a:r>
              <a:rPr lang="fr-FR" sz="2400" dirty="0"/>
              <a:t>La terre se compacte, la pierre s’</a:t>
            </a:r>
            <a:r>
              <a:rPr lang="fr-FR" sz="2400" dirty="0" err="1"/>
              <a:t>éfrite</a:t>
            </a:r>
            <a:r>
              <a:rPr lang="fr-FR" sz="2400" dirty="0"/>
              <a:t>, le tout s’envole</a:t>
            </a:r>
            <a:br>
              <a:rPr lang="fr-FR" sz="2400" dirty="0"/>
            </a:br>
            <a:br>
              <a:rPr lang="fr-FR" sz="2400" dirty="0"/>
            </a:br>
            <a:br>
              <a:rPr lang="fr-FR" sz="2400" dirty="0"/>
            </a:br>
            <a:br>
              <a:rPr lang="fr-FR" sz="2400" dirty="0"/>
            </a:br>
            <a:br>
              <a:rPr lang="fr-FR" sz="1400" dirty="0"/>
            </a:br>
            <a:endParaRPr lang="fr-FR" sz="1400" dirty="0"/>
          </a:p>
        </p:txBody>
      </p:sp>
      <p:pic>
        <p:nvPicPr>
          <p:cNvPr id="5" name="Image 4">
            <a:extLst>
              <a:ext uri="{FF2B5EF4-FFF2-40B4-BE49-F238E27FC236}">
                <a16:creationId xmlns:a16="http://schemas.microsoft.com/office/drawing/2014/main" id="{9DF11C32-03B1-4C5C-85E0-F10306070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25" y="0"/>
            <a:ext cx="6362950" cy="6858000"/>
          </a:xfrm>
          <a:prstGeom prst="rect">
            <a:avLst/>
          </a:prstGeom>
        </p:spPr>
      </p:pic>
    </p:spTree>
    <p:extLst>
      <p:ext uri="{BB962C8B-B14F-4D97-AF65-F5344CB8AC3E}">
        <p14:creationId xmlns:p14="http://schemas.microsoft.com/office/powerpoint/2010/main" val="1575166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994833"/>
            <a:ext cx="4316361" cy="4425896"/>
          </a:xfrm>
        </p:spPr>
        <p:txBody>
          <a:bodyPr>
            <a:normAutofit/>
          </a:bodyPr>
          <a:lstStyle/>
          <a:p>
            <a:r>
              <a:rPr lang="fr-FR" sz="2800" b="1" dirty="0"/>
              <a:t>CASCADE COLOREE </a:t>
            </a:r>
            <a:br>
              <a:rPr lang="fr-FR" sz="2400" dirty="0"/>
            </a:br>
            <a:br>
              <a:rPr lang="fr-FR" sz="2400" dirty="0"/>
            </a:br>
            <a:r>
              <a:rPr lang="fr-FR" sz="2400" dirty="0"/>
              <a:t>60 / 60 cm</a:t>
            </a:r>
            <a:br>
              <a:rPr lang="fr-FR" sz="2400" dirty="0"/>
            </a:br>
            <a:br>
              <a:rPr lang="fr-FR" sz="2400" dirty="0"/>
            </a:br>
            <a:r>
              <a:rPr lang="fr-FR" sz="2400" dirty="0"/>
              <a:t>950,- €</a:t>
            </a:r>
            <a:br>
              <a:rPr lang="fr-FR" sz="2400" dirty="0"/>
            </a:br>
            <a:br>
              <a:rPr lang="fr-FR" sz="2400" dirty="0"/>
            </a:br>
            <a:r>
              <a:rPr lang="fr-FR" sz="2400" dirty="0"/>
              <a:t>Des couleurs débordantes sur ses 3 plaques de métal en cascade.</a:t>
            </a:r>
            <a:br>
              <a:rPr lang="fr-FR" sz="2400" dirty="0"/>
            </a:br>
            <a:br>
              <a:rPr lang="fr-FR" sz="2400" dirty="0"/>
            </a:br>
            <a:br>
              <a:rPr lang="fr-FR" sz="2400" dirty="0"/>
            </a:br>
            <a:endParaRPr lang="fr-FR" sz="2400" dirty="0"/>
          </a:p>
        </p:txBody>
      </p:sp>
      <p:pic>
        <p:nvPicPr>
          <p:cNvPr id="4" name="Image 3">
            <a:extLst>
              <a:ext uri="{FF2B5EF4-FFF2-40B4-BE49-F238E27FC236}">
                <a16:creationId xmlns:a16="http://schemas.microsoft.com/office/drawing/2014/main" id="{A832AC5A-B4BF-4EEF-82EE-68FB2DFF4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24" y="72212"/>
            <a:ext cx="5035651" cy="6713576"/>
          </a:xfrm>
          <a:prstGeom prst="rect">
            <a:avLst/>
          </a:prstGeom>
        </p:spPr>
      </p:pic>
    </p:spTree>
    <p:extLst>
      <p:ext uri="{BB962C8B-B14F-4D97-AF65-F5344CB8AC3E}">
        <p14:creationId xmlns:p14="http://schemas.microsoft.com/office/powerpoint/2010/main" val="2606836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7167715" y="200026"/>
            <a:ext cx="4316361" cy="6556824"/>
          </a:xfrm>
        </p:spPr>
        <p:txBody>
          <a:bodyPr>
            <a:normAutofit fontScale="90000"/>
          </a:bodyPr>
          <a:lstStyle/>
          <a:p>
            <a:pPr algn="l"/>
            <a:r>
              <a:rPr lang="fr-FR" sz="3600" b="1" dirty="0">
                <a:latin typeface="Arial Narrow" panose="020B0606020202030204" pitchFamily="34" charset="0"/>
              </a:rPr>
              <a:t>CASCADE</a:t>
            </a:r>
            <a:br>
              <a:rPr lang="fr-FR" sz="1600" dirty="0"/>
            </a:br>
            <a:br>
              <a:rPr lang="fr-FR" sz="1600" dirty="0"/>
            </a:br>
            <a:br>
              <a:rPr lang="fr-FR" sz="1600" dirty="0"/>
            </a:br>
            <a:r>
              <a:rPr lang="fr-FR" sz="2000" dirty="0"/>
              <a:t>Où la luminosité du soleil vient s'imbriquer dans cette eau pure à l'aube de l'automne, qui nous réchauffe le cœur par sa palette d’orangers.</a:t>
            </a:r>
            <a:br>
              <a:rPr lang="fr-FR" sz="2000" dirty="0"/>
            </a:br>
            <a:br>
              <a:rPr lang="fr-FR" sz="2000" dirty="0"/>
            </a:br>
            <a:r>
              <a:rPr lang="fr-FR" sz="2000" dirty="0"/>
              <a:t>Les plaques de métal thermolaquées anthracites hors cadre accentuent cet effet de cascade et son mouvement saccadé.</a:t>
            </a:r>
            <a:br>
              <a:rPr lang="fr-FR" sz="2000" dirty="0"/>
            </a:br>
            <a:br>
              <a:rPr lang="fr-FR" sz="2000" dirty="0"/>
            </a:br>
            <a:br>
              <a:rPr lang="fr-FR" sz="2000" dirty="0"/>
            </a:br>
            <a:r>
              <a:rPr lang="fr-FR" sz="2000" dirty="0"/>
              <a:t>Châssis :   	80/80 cm (sans métal)</a:t>
            </a:r>
            <a:br>
              <a:rPr lang="fr-FR" sz="2000" dirty="0"/>
            </a:br>
            <a:r>
              <a:rPr lang="fr-FR" sz="2000" dirty="0"/>
              <a:t>		H93/L87 cm (avec métal)</a:t>
            </a:r>
            <a:br>
              <a:rPr lang="fr-FR" sz="2000" dirty="0"/>
            </a:br>
            <a:r>
              <a:rPr lang="fr-FR" sz="2000" dirty="0"/>
              <a:t>Poids :		6 kg</a:t>
            </a:r>
            <a:br>
              <a:rPr lang="fr-FR" sz="2000" dirty="0"/>
            </a:br>
            <a:br>
              <a:rPr lang="fr-FR" sz="2000" dirty="0"/>
            </a:br>
            <a:r>
              <a:rPr lang="fr-FR" sz="2000" dirty="0"/>
              <a:t>Année de création : 2018</a:t>
            </a:r>
            <a:br>
              <a:rPr lang="fr-FR" sz="2000" dirty="0"/>
            </a:br>
            <a:br>
              <a:rPr lang="fr-FR" sz="2000" dirty="0"/>
            </a:br>
            <a:r>
              <a:rPr lang="fr-FR" sz="2000" dirty="0"/>
              <a:t>Coût :	  	1 500,-€ *</a:t>
            </a:r>
            <a:br>
              <a:rPr lang="fr-FR" sz="2000" dirty="0"/>
            </a:br>
            <a:br>
              <a:rPr lang="fr-FR" sz="2000" dirty="0"/>
            </a:br>
            <a:br>
              <a:rPr lang="fr-FR" sz="2000" dirty="0"/>
            </a:br>
            <a:r>
              <a:rPr kumimoji="0" lang="fr-FR" sz="1000" b="0" i="0" u="none" strike="noStrike" kern="1200" cap="none" spc="0" normalizeH="0" baseline="0" noProof="0" dirty="0">
                <a:ln>
                  <a:noFill/>
                </a:ln>
                <a:solidFill>
                  <a:prstClr val="black"/>
                </a:solidFill>
                <a:effectLst/>
                <a:uLnTx/>
                <a:uFillTx/>
                <a:latin typeface="Calibri Light" panose="020F0302020204030204"/>
                <a:ea typeface="+mj-ea"/>
                <a:cs typeface="+mj-cs"/>
              </a:rPr>
              <a:t>* (sans frais d’emballage et de port)</a:t>
            </a:r>
            <a:br>
              <a:rPr lang="fr-FR" sz="2400" dirty="0"/>
            </a:br>
            <a:endParaRPr lang="fr-FR" sz="2400" dirty="0"/>
          </a:p>
        </p:txBody>
      </p:sp>
      <p:pic>
        <p:nvPicPr>
          <p:cNvPr id="5" name="Image 4">
            <a:extLst>
              <a:ext uri="{FF2B5EF4-FFF2-40B4-BE49-F238E27FC236}">
                <a16:creationId xmlns:a16="http://schemas.microsoft.com/office/drawing/2014/main" id="{DD4A9D5B-BCFB-7DDD-FE1F-990CA354A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6" y="56644"/>
            <a:ext cx="6892336" cy="6858000"/>
          </a:xfrm>
          <a:prstGeom prst="rect">
            <a:avLst/>
          </a:prstGeom>
        </p:spPr>
      </p:pic>
    </p:spTree>
    <p:extLst>
      <p:ext uri="{BB962C8B-B14F-4D97-AF65-F5344CB8AC3E}">
        <p14:creationId xmlns:p14="http://schemas.microsoft.com/office/powerpoint/2010/main" val="3072548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BA8D0-F4A2-4E73-AC65-65E9DB0F884A}"/>
              </a:ext>
            </a:extLst>
          </p:cNvPr>
          <p:cNvSpPr>
            <a:spLocks noGrp="1"/>
          </p:cNvSpPr>
          <p:nvPr>
            <p:ph type="ctrTitle"/>
          </p:nvPr>
        </p:nvSpPr>
        <p:spPr>
          <a:xfrm>
            <a:off x="6959151" y="200026"/>
            <a:ext cx="4597754" cy="6556824"/>
          </a:xfrm>
        </p:spPr>
        <p:txBody>
          <a:bodyPr>
            <a:normAutofit fontScale="90000"/>
          </a:bodyPr>
          <a:lstStyle/>
          <a:p>
            <a:pPr algn="l"/>
            <a:r>
              <a:rPr lang="fr-FR" sz="3600" b="1" dirty="0">
                <a:latin typeface="Arial Narrow" panose="020B0606020202030204" pitchFamily="34" charset="0"/>
              </a:rPr>
              <a:t>EVENTAIL</a:t>
            </a:r>
            <a:br>
              <a:rPr lang="fr-FR" sz="1600" dirty="0"/>
            </a:br>
            <a:br>
              <a:rPr lang="fr-FR" sz="1600" dirty="0"/>
            </a:br>
            <a:br>
              <a:rPr lang="fr-FR" sz="1600" dirty="0"/>
            </a:br>
            <a:r>
              <a:rPr lang="fr-FR" sz="2000" i="1" dirty="0"/>
              <a:t>Cet éventail nous égaye par ses couleurs chaudes et par sa fonction, nous refroidis.</a:t>
            </a:r>
            <a:br>
              <a:rPr lang="fr-FR" sz="2000" i="1" dirty="0"/>
            </a:br>
            <a:br>
              <a:rPr lang="fr-FR" sz="2000" dirty="0"/>
            </a:br>
            <a:r>
              <a:rPr lang="fr-FR" sz="2000" dirty="0"/>
              <a:t>Toile avec son extension en métal, dans une conception naturellement débordante</a:t>
            </a:r>
            <a:br>
              <a:rPr lang="fr-FR" sz="2000" dirty="0"/>
            </a:br>
            <a:br>
              <a:rPr lang="fr-FR" sz="2000" dirty="0"/>
            </a:br>
            <a:br>
              <a:rPr lang="fr-FR" sz="2000" dirty="0"/>
            </a:br>
            <a:br>
              <a:rPr lang="fr-FR" sz="2000" dirty="0"/>
            </a:br>
            <a:br>
              <a:rPr lang="fr-FR" sz="2000" dirty="0"/>
            </a:br>
            <a:r>
              <a:rPr lang="fr-FR" sz="2000" dirty="0"/>
              <a:t>Châssis :   	H80/L100 cm (sans métal)</a:t>
            </a:r>
            <a:br>
              <a:rPr lang="fr-FR" sz="2000" dirty="0"/>
            </a:br>
            <a:r>
              <a:rPr lang="fr-FR" sz="2000" dirty="0"/>
              <a:t>		H120/L100 cm (avec métal)</a:t>
            </a:r>
            <a:br>
              <a:rPr lang="fr-FR" sz="2000" dirty="0"/>
            </a:br>
            <a:r>
              <a:rPr lang="fr-FR" sz="2000" dirty="0"/>
              <a:t>Poids :		8 kg</a:t>
            </a:r>
            <a:br>
              <a:rPr lang="fr-FR" sz="2000" dirty="0"/>
            </a:br>
            <a:br>
              <a:rPr lang="fr-FR" sz="2000" dirty="0"/>
            </a:br>
            <a:r>
              <a:rPr lang="fr-FR" sz="2000" dirty="0"/>
              <a:t>Année de création : 2019</a:t>
            </a:r>
            <a:br>
              <a:rPr lang="fr-FR" sz="2000" dirty="0"/>
            </a:br>
            <a:br>
              <a:rPr lang="fr-FR" sz="2000" dirty="0"/>
            </a:br>
            <a:r>
              <a:rPr lang="fr-FR" sz="2000" dirty="0"/>
              <a:t>Coût :	  	1 600,-€ *</a:t>
            </a:r>
            <a:br>
              <a:rPr lang="fr-FR" sz="2000" dirty="0"/>
            </a:br>
            <a:br>
              <a:rPr lang="fr-FR" sz="2000" dirty="0"/>
            </a:br>
            <a:br>
              <a:rPr lang="fr-FR" sz="2000" dirty="0"/>
            </a:br>
            <a:r>
              <a:rPr kumimoji="0" lang="fr-FR" sz="1000" b="0" i="0" u="none" strike="noStrike" kern="1200" cap="none" spc="0" normalizeH="0" baseline="0" noProof="0" dirty="0">
                <a:ln>
                  <a:noFill/>
                </a:ln>
                <a:solidFill>
                  <a:prstClr val="black"/>
                </a:solidFill>
                <a:effectLst/>
                <a:uLnTx/>
                <a:uFillTx/>
                <a:latin typeface="Calibri Light" panose="020F0302020204030204"/>
                <a:ea typeface="+mj-ea"/>
                <a:cs typeface="+mj-cs"/>
              </a:rPr>
              <a:t>* (sans frais d’emballage et de port)</a:t>
            </a:r>
            <a:br>
              <a:rPr lang="fr-FR" sz="2400" dirty="0"/>
            </a:br>
            <a:endParaRPr lang="fr-FR" sz="2400" dirty="0"/>
          </a:p>
        </p:txBody>
      </p:sp>
      <p:pic>
        <p:nvPicPr>
          <p:cNvPr id="4" name="Image 3">
            <a:extLst>
              <a:ext uri="{FF2B5EF4-FFF2-40B4-BE49-F238E27FC236}">
                <a16:creationId xmlns:a16="http://schemas.microsoft.com/office/drawing/2014/main" id="{55789174-5180-3CB8-F165-22DBE7A4E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13" y="49438"/>
            <a:ext cx="7273778" cy="6858000"/>
          </a:xfrm>
          <a:prstGeom prst="rect">
            <a:avLst/>
          </a:prstGeom>
        </p:spPr>
      </p:pic>
    </p:spTree>
    <p:extLst>
      <p:ext uri="{BB962C8B-B14F-4D97-AF65-F5344CB8AC3E}">
        <p14:creationId xmlns:p14="http://schemas.microsoft.com/office/powerpoint/2010/main" val="61975719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2108</TotalTime>
  <Words>2081</Words>
  <Application>Microsoft Office PowerPoint</Application>
  <PresentationFormat>Grand écran</PresentationFormat>
  <Paragraphs>68</Paragraphs>
  <Slides>46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46</vt:i4>
      </vt:variant>
    </vt:vector>
  </HeadingPairs>
  <TitlesOfParts>
    <vt:vector size="52" baseType="lpstr">
      <vt:lpstr>Arial</vt:lpstr>
      <vt:lpstr>Arial Narrow</vt:lpstr>
      <vt:lpstr>Calibri</vt:lpstr>
      <vt:lpstr>Calibri Light</vt:lpstr>
      <vt:lpstr>Inter</vt:lpstr>
      <vt:lpstr>Thème Office</vt:lpstr>
      <vt:lpstr>Biographie </vt:lpstr>
      <vt:lpstr>  BONBONNIERE  60 / 80 CM   Une douceur, et pourquoi pas un bonbon au goût caramel, d’oranger, … laissez-nous nous transporter par ses vertus, sa texture, sa saveur et ses couleurs.     1 500,- €  </vt:lpstr>
      <vt:lpstr> DENTELLES  80 / 80 CM   Ses nuancés de gris avec son vieux rose argenté, se tissent, se brodent, se dentellent.       </vt:lpstr>
      <vt:lpstr> EXOTIC  60 / 100 CM   Dans sa forme de fleurs exotiques, ses couleurs et ses feuillages sont éclatantes.  Support intégralement en métal   1 850 €     </vt:lpstr>
      <vt:lpstr> ECLIPSES  80 / 80 CM   Danse d’éclipse lunaire et solaire.  Une harmonie sans faille   1 900- €     </vt:lpstr>
      <vt:lpstr>         TERRE D’EVASION  80 / 80 CM    1 900,- €   La terre se compacte, la pierre s’éfrite, le tout s’envole     </vt:lpstr>
      <vt:lpstr>CASCADE COLOREE   60 / 60 cm  950,- €  Des couleurs débordantes sur ses 3 plaques de métal en cascade.   </vt:lpstr>
      <vt:lpstr>CASCADE   Où la luminosité du soleil vient s'imbriquer dans cette eau pure à l'aube de l'automne, qui nous réchauffe le cœur par sa palette d’orangers.  Les plaques de métal thermolaquées anthracites hors cadre accentuent cet effet de cascade et son mouvement saccadé.   Châssis :    80/80 cm (sans métal)   H93/L87 cm (avec métal) Poids :  6 kg  Année de création : 2018  Coût :    1 500,-€ *   * (sans frais d’emballage et de port) </vt:lpstr>
      <vt:lpstr>EVENTAIL   Cet éventail nous égaye par ses couleurs chaudes et par sa fonction, nous refroidis.  Toile avec son extension en métal, dans une conception naturellement débordante     Châssis :    H80/L100 cm (sans métal)   H120/L100 cm (avec métal) Poids :  8 kg  Année de création : 2019  Coût :    1 600,-€ *   * (sans frais d’emballage et de port) </vt:lpstr>
      <vt:lpstr>EMPREINTE DE DOUCEUR    Cette toile symbolise une renaissance, la construction d'une nouvelle vie qui se bâtit pierre après pierre dans un esprit d'ouverture, le tout dans une empreinte de douceur.  Toile avec son extension en métal, dans une conception naturellement débordante   Châssis :    80/80 cm (métal intégré) Poids :  6 kg  Année de création : 2020   Coût :    1 400,-€ *  * (sans frais d’emballage et de port)</vt:lpstr>
      <vt:lpstr>CITADINE    Citadine accentue une concentration de la présence humaine, par ses industries, ses constructions et ses édifices. Son côté urbain est aujourd'hui à fleur de peau et en ébullition, repris par ses rouges vifs.  Toile signée de coté, peut être accrochée horizontalement ou verticalement.  Châssis :    100/150 cm (sans métal)   H162/L110 cm (avec métal) Poids :  10 kg  Année de création : 2021   Coût :    2 800,-€*  * (sans frais d’emballage et de port)</vt:lpstr>
      <vt:lpstr>PEPITE    Cet enchevêtrement de couleurs passion, nous transportent au-delà de ses rouages et de son mécanisme, vers un univers de douceur et de fantaisie..  Toile avec son extension en métal, dans une conception naturellement débordante   Châssis :    60/60 cm (sans métal)   H60/L70 cm (avec métal) Poids :  5 kg  Année de création : 2020   Coût :    950,-€*  * (sans frais d’emballage et de port)</vt:lpstr>
      <vt:lpstr>ECLIPSE ARGENTEE  30 / 30 cm  450,- €     </vt:lpstr>
      <vt:lpstr>FESTIVE  100 / 140 cm  2 950,- €  Dans cette mouvance festive, chaque carré personnifié est en communion dans cette effervescence équilibrée et joyeuse  Toile avec son extension en métal, dans une conception naturellement débordante </vt:lpstr>
      <vt:lpstr>SONGE  70 x 100 cm   1 900,- €  Rêveries, ravivées par ses fantasmes et ses songes.   Toile avec son extension en métal, dans une conception naturellement débordante </vt:lpstr>
      <vt:lpstr>MULTICOLORE   50 / 50 cm   700,- €     </vt:lpstr>
      <vt:lpstr>EPINGLE   30 / 30 cm  450,- €      </vt:lpstr>
      <vt:lpstr>    </vt:lpstr>
      <vt:lpstr>    </vt:lpstr>
      <vt:lpstr>    </vt:lpstr>
      <vt:lpstr>    </vt:lpstr>
      <vt:lpstr>FRAICHEUR  60 / 60 cm  950,- €  Voyage bleuté et anisé, écriture enchantée, envenimés par ce parfum de fraicheur.    </vt:lpstr>
      <vt:lpstr>MOUVEMENT  60 / 40 cm  850,- €   Fougue grisé, arpenté, en mouvement qui nous enlace et nous trépace par ses extensions triangulaires symétriques   </vt:lpstr>
      <vt:lpstr>MOUVEMENT (orientation)  40 / 40 cm  550,- €  Dans la vie, nous prenons de nouveaux horizons, de nouvelles orientations.    </vt:lpstr>
      <vt:lpstr>LYS ETOILE  30 / 30 cm  450,- €      </vt:lpstr>
      <vt:lpstr>PENOMBRE SCINTILLANTE  30 / 30 cm  450,- €      </vt:lpstr>
      <vt:lpstr>TETRIS  60 / 100 cm  1 600,- €      </vt:lpstr>
      <vt:lpstr>BLACK &amp; WHITE  0 / 0 cm  ,- €      </vt:lpstr>
      <vt:lpstr>VELOUTE  70 / 140 cm  2 600,- €      </vt:lpstr>
      <vt:lpstr>ETAT D’AME  80 / 120 cm  2 400,- €      </vt:lpstr>
      <vt:lpstr>VIBRATIONS  60 / 60 cm  950,- €   Les sons se propagent, ses vibrations se diffusent   </vt:lpstr>
      <vt:lpstr>PATCHWORK ROUGE ANTHRACITE  90 / 90 cm  1 900,- €      </vt:lpstr>
      <vt:lpstr>R  70 / 70 cm  000,- €      </vt:lpstr>
      <vt:lpstr>DECALEE MULTICOLORE  70 / 70 cm (Châssis)  1 800,- €      </vt:lpstr>
      <vt:lpstr>R  90 / 90 cm  2100,- €      </vt:lpstr>
      <vt:lpstr>PARFAIT CERISE  90 / 90 cm  00,- €      </vt:lpstr>
      <vt:lpstr>ENGRENAGE  60 / 60 cm  950,- €      </vt:lpstr>
      <vt:lpstr>CASCADE  40 / 100 cm  950,- €      </vt:lpstr>
      <vt:lpstr>FRIANDISE  30 / 30 cm  450,- €      </vt:lpstr>
      <vt:lpstr>ORIGINE  60 / 60 cm  950,- €      </vt:lpstr>
      <vt:lpstr>CIVILISATION  0 / 0 cm  00,- €  Une civilisation en constante agitation, une mobilisation permanente   </vt:lpstr>
      <vt:lpstr>FRAICHEUR ANISEE  60 / 60 cm  980,- €      </vt:lpstr>
      <vt:lpstr>SYMETRIE  60 / 60 cm  950,- €      </vt:lpstr>
      <vt:lpstr>EVENTAIL (nenuphar)  60 / 60 cm  950,- €      </vt:lpstr>
      <vt:lpstr>NOIR FLASHY  50 / 50 cm  850,- €  Paillettes multicolores qui nous transportent dans un monde enchanteur     </vt:lpstr>
      <vt:lpstr>PARTICULES  140 / 160 cm  3 800,- €  Particules aériennes volatiles qui nous transportent hors contexte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BONBONNIERE  60 / 80 CM   Une douceur, et pourquoi pas un bonbon au goût caramel, d’oranger, … laissez-nous nous transporter par ses vertus, sa texture, sa saveur et ses couleurs.  Toile chaleureuse qui égaillera votre quotidien</dc:title>
  <dc:creator>Fabienne ROSALINA</dc:creator>
  <cp:lastModifiedBy>Fabienne ROSALINA</cp:lastModifiedBy>
  <cp:revision>45</cp:revision>
  <cp:lastPrinted>2022-08-05T15:59:16Z</cp:lastPrinted>
  <dcterms:created xsi:type="dcterms:W3CDTF">2021-12-10T10:37:00Z</dcterms:created>
  <dcterms:modified xsi:type="dcterms:W3CDTF">2022-08-05T21:46:26Z</dcterms:modified>
</cp:coreProperties>
</file>